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nva Sans" panose="020B0604020202020204" charset="0"/>
      <p:regular r:id="rId27"/>
    </p:embeddedFont>
    <p:embeddedFont>
      <p:font typeface="Montserrat Bold" panose="020B0604020202020204" charset="0"/>
      <p:regular r:id="rId28"/>
    </p:embeddedFont>
    <p:embeddedFont>
      <p:font typeface="Open Sans" panose="020B0606030504020204" pitchFamily="34" charset="0"/>
      <p:regular r:id="rId29"/>
    </p:embeddedFont>
    <p:embeddedFont>
      <p:font typeface="Open Sans Bold" panose="020B0604020202020204" charset="0"/>
      <p:regular r:id="rId30"/>
    </p:embeddedFont>
    <p:embeddedFont>
      <p:font typeface="Poppi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50" y="3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We can observe from the results that the number of patients in acute care was higher than patients in intensive care. 2021 was the year with the greatest number of patients in intensive care, while 2022 was the year with the greatest number of patients in acute care. Despite that the number of patients in acute care was increasing, the number of patients in a critical situation was not.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From the results we can observe that January is the month with the greatest number of ICU hospitalizations and the number goes down until August when there is a rebound two months after the lowest number of hospitalizations during the year.</a:t>
            </a:r>
          </a:p>
          <a:p>
            <a:r>
              <a:rPr lang="en-US" dirty="0"/>
              <a:t>We checked the number of positive and negative tests for the same period.</a:t>
            </a:r>
          </a:p>
          <a:p>
            <a:r>
              <a:rPr lang="en-US" dirty="0"/>
              <a:t>We can see on that the number of positive tests has the same </a:t>
            </a:r>
            <a:r>
              <a:rPr lang="en-US" dirty="0" err="1"/>
              <a:t>behaviour</a:t>
            </a:r>
            <a:r>
              <a:rPr lang="en-US" dirty="0"/>
              <a:t> as the number of patients hospitalized in ICU.</a:t>
            </a:r>
          </a:p>
          <a:p>
            <a:r>
              <a:rPr lang="en-US" dirty="0"/>
              <a:t>And from all positive tests during 2021, 11.6% of those people needed ICU.</a:t>
            </a:r>
          </a:p>
          <a:p>
            <a:r>
              <a:rPr lang="en-US" dirty="0"/>
              <a:t>To summarize this part, based on the spikes in ICU admissions noted in January 2021, hospitals should establish plans for quickly expanding ICU capacity during critical periods. This could involve converting Med/Surg beds to ICU temporarily or setting up additional ICU units.</a:t>
            </a:r>
          </a:p>
          <a:p>
            <a:r>
              <a:rPr lang="en-US" dirty="0"/>
              <a:t>Since 2022 showed an increase in Med/Surg hospitalizations, it’s essential to ensure that acute care units can handle a high patient load without requiring ICU care. Invest in scalable infrastructure that allows for a rapid shift between care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We can observe that older groups had more deaths.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The distribution of total cumulative COVID-19 deaths across age groups in 2020 highlights a significant disparity in mortality rates. The 80+ age group experienced the highest number of cumulative deaths, with 16,186 deaths, underscoring their vulnerability to severe outcomes of the virus. This is followed by the 60-69 (3,866 deaths) and 70-79 (3,576 deaths) age groups, indicating elevated risks among older adults. In contrast, younger age groups, such as 21-24 and below, recorded minimal or no cumulative deaths, as seen with 312 deaths in the 21-24 age group and zero deaths in the 0-4 and 18-20 groups. These patterns emphasize the critical need for targeted protective measures for older populations to mitigate the mortality burden of the pandemic.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Comments: </a:t>
            </a:r>
          </a:p>
          <a:p>
            <a:endParaRPr lang="en-US"/>
          </a:p>
          <a:p>
            <a:r>
              <a:rPr lang="en-US"/>
              <a:t>The table result highlights a significant observation in the analysis of mortality data during the COVID-19 pandemic. In December 2020, the total number of new deaths was 395, with a noticeable spike of 295 deaths compared to previous months. This trend continued into January 2021, where new deaths increased further to 545, maintaining the same spike of 295. This indicates a critical period of increased mortality, potentially corresponding to heightened COVID-19 cases or hospitalizations during this time. The accompanying increase in total patients, from approximately 11 million in December 2020 to over 12 million in January 2021, further supports the notion of increased healthcare burden during this period. This correlation between rising patient numbers and mortality spikes could indicate healthcare system strain or the impact of worsening pandemic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The table presents an integrated yearly analysis of hospitalization and mortality trends from 2020 to 2024. It shows a steady increase in total patients from 2020 to 2023, with a significant drop in 2024. The total new deaths peaked in 2022, aligning with the highest numbers of positive tests in the same year, which suggests a correlation between increased positive cases and mortality rates. Conversely, the total negative tests were highest in 2023, indicating improved testing efforts, though the deaths significantly decreased that year. This trend highlights potential improvements in healthcare management and COVID-19 response over time, particularly after 2022.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The table provides an integrated yearly analysis of hospitalizations (Med/Surg and ICU) and mortality trends from 2020 to 2024. It highlights the total number of hospitalizations in Med/Surg and ICU facilities alongside total new deaths and the maximum cumulative deaths recorded each year. The data shows that 2022 had the highest Med/Surg hospitalizations (221,963) and ICU hospitalizations (37,114), correlating with a significant number of new deaths (1,732) and cumulative deaths (652). Conversely, 2024 shows a sharp decline in hospitalizations and new deaths, indicating a reduction in severe COVID-19 cases or improved management over time. These trends suggest a relationship between hospitalization rates and mortality, with years of high hospitalizations typically aligning with higher mortality figures.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Comments: The table illustrates the yearly relationship between total hospitalizations, positive tests, new deaths, and cumulative deaths, providing insight into the correlation between these metrics. In 2020 and 2021, a clear pattern emerges where an increase in positive tests correlates with higher hospitalizations and new deaths, indicating the direct impact of rising COVID-19 cases on hospital burden and mortality. By 2022, while positive tests surged significantly, hospitalizations and deaths showed a relatively smaller increase, potentially reflecting improved medical responses or vaccine impacts. In 2023 and 2024, both positive tests and hospitalizations decreased sharply, and new deaths followed the trend, though cumulative deaths continue to rise slightly due to the residual impact of earlier periods. This suggests that while case management and preventive measures have improved, the lingering effects of severe infections still contribute to overall mortality trends.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CA"/>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4" name="Group 4"/>
          <p:cNvGrpSpPr/>
          <p:nvPr/>
        </p:nvGrpSpPr>
        <p:grpSpPr>
          <a:xfrm>
            <a:off x="18177932" y="8597752"/>
            <a:ext cx="110068" cy="660548"/>
            <a:chOff x="0" y="0"/>
            <a:chExt cx="28989" cy="173972"/>
          </a:xfrm>
        </p:grpSpPr>
        <p:sp>
          <p:nvSpPr>
            <p:cNvPr id="5" name="Freeform 5"/>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6" name="TextBox 6"/>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946797" y="1424830"/>
            <a:ext cx="14394407" cy="4743846"/>
            <a:chOff x="0" y="0"/>
            <a:chExt cx="3791120" cy="1249408"/>
          </a:xfrm>
        </p:grpSpPr>
        <p:sp>
          <p:nvSpPr>
            <p:cNvPr id="8" name="Freeform 8"/>
            <p:cNvSpPr/>
            <p:nvPr/>
          </p:nvSpPr>
          <p:spPr>
            <a:xfrm>
              <a:off x="0" y="0"/>
              <a:ext cx="3791119" cy="1249408"/>
            </a:xfrm>
            <a:custGeom>
              <a:avLst/>
              <a:gdLst/>
              <a:ahLst/>
              <a:cxnLst/>
              <a:rect l="l" t="t" r="r" b="b"/>
              <a:pathLst>
                <a:path w="3791119" h="1249408">
                  <a:moveTo>
                    <a:pt x="0" y="0"/>
                  </a:moveTo>
                  <a:lnTo>
                    <a:pt x="3791119" y="0"/>
                  </a:lnTo>
                  <a:lnTo>
                    <a:pt x="3791119" y="1249408"/>
                  </a:lnTo>
                  <a:lnTo>
                    <a:pt x="0" y="1249408"/>
                  </a:lnTo>
                  <a:close/>
                </a:path>
              </a:pathLst>
            </a:custGeom>
            <a:solidFill>
              <a:srgbClr val="000000">
                <a:alpha val="0"/>
              </a:srgbClr>
            </a:solidFill>
            <a:ln w="38100" cap="sq">
              <a:solidFill>
                <a:srgbClr val="FF7300"/>
              </a:solidFill>
              <a:prstDash val="solid"/>
              <a:miter/>
            </a:ln>
          </p:spPr>
          <p:txBody>
            <a:bodyPr/>
            <a:lstStyle/>
            <a:p>
              <a:endParaRPr lang="en-CA"/>
            </a:p>
          </p:txBody>
        </p:sp>
        <p:sp>
          <p:nvSpPr>
            <p:cNvPr id="9" name="TextBox 9"/>
            <p:cNvSpPr txBox="1"/>
            <p:nvPr/>
          </p:nvSpPr>
          <p:spPr>
            <a:xfrm>
              <a:off x="0" y="-38100"/>
              <a:ext cx="3791120" cy="12875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745090" y="1625053"/>
            <a:ext cx="12797819" cy="4229100"/>
          </a:xfrm>
          <a:prstGeom prst="rect">
            <a:avLst/>
          </a:prstGeom>
        </p:spPr>
        <p:txBody>
          <a:bodyPr lIns="0" tIns="0" rIns="0" bIns="0" rtlCol="0" anchor="t">
            <a:spAutoFit/>
          </a:bodyPr>
          <a:lstStyle/>
          <a:p>
            <a:pPr algn="ctr">
              <a:lnSpc>
                <a:spcPts val="8400"/>
              </a:lnSpc>
              <a:spcBef>
                <a:spcPct val="0"/>
              </a:spcBef>
            </a:pPr>
            <a:r>
              <a:rPr lang="en-US" sz="6000" b="1">
                <a:solidFill>
                  <a:srgbClr val="FFFFFF"/>
                </a:solidFill>
                <a:latin typeface="Montserrat Bold"/>
                <a:ea typeface="Montserrat Bold"/>
                <a:cs typeface="Montserrat Bold"/>
                <a:sym typeface="Montserrat Bold"/>
              </a:rPr>
              <a:t>COVID-19 HOSPITALIZATIONS (ICU OR MED/SURG), MORTALITY BY AGE GROUPS AND TESTS OVER TIME</a:t>
            </a:r>
          </a:p>
        </p:txBody>
      </p:sp>
      <p:sp>
        <p:nvSpPr>
          <p:cNvPr id="11" name="TextBox 11"/>
          <p:cNvSpPr txBox="1"/>
          <p:nvPr/>
        </p:nvSpPr>
        <p:spPr>
          <a:xfrm>
            <a:off x="5299024" y="6996401"/>
            <a:ext cx="7689953" cy="464821"/>
          </a:xfrm>
          <a:prstGeom prst="rect">
            <a:avLst/>
          </a:prstGeom>
        </p:spPr>
        <p:txBody>
          <a:bodyPr lIns="0" tIns="0" rIns="0" bIns="0" rtlCol="0" anchor="t">
            <a:spAutoFit/>
          </a:bodyPr>
          <a:lstStyle/>
          <a:p>
            <a:pPr algn="ctr">
              <a:lnSpc>
                <a:spcPts val="3779"/>
              </a:lnSpc>
              <a:spcBef>
                <a:spcPct val="0"/>
              </a:spcBef>
            </a:pPr>
            <a:r>
              <a:rPr lang="en-US" sz="2699" spc="2159">
                <a:solidFill>
                  <a:srgbClr val="FFFFFF"/>
                </a:solidFill>
                <a:latin typeface="Open Sans"/>
                <a:ea typeface="Open Sans"/>
                <a:cs typeface="Open Sans"/>
                <a:sym typeface="Open Sans"/>
              </a:rPr>
              <a:t>SQL AND DATABASE</a:t>
            </a:r>
          </a:p>
        </p:txBody>
      </p:sp>
      <p:sp>
        <p:nvSpPr>
          <p:cNvPr id="12" name="TextBox 1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6F6F6"/>
                </a:solidFill>
                <a:latin typeface="Open Sans"/>
                <a:ea typeface="Open Sans"/>
                <a:cs typeface="Open Sans"/>
                <a:sym typeface="Open Sans"/>
              </a:rPr>
              <a:t>DSOB3512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5143500"/>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9316051"/>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8955466" y="1651465"/>
            <a:ext cx="7648515" cy="6458256"/>
          </a:xfrm>
          <a:custGeom>
            <a:avLst/>
            <a:gdLst/>
            <a:ahLst/>
            <a:cxnLst/>
            <a:rect l="l" t="t" r="r" b="b"/>
            <a:pathLst>
              <a:path w="7648515" h="6458256">
                <a:moveTo>
                  <a:pt x="0" y="0"/>
                </a:moveTo>
                <a:lnTo>
                  <a:pt x="7648516" y="0"/>
                </a:lnTo>
                <a:lnTo>
                  <a:pt x="7648516" y="6458257"/>
                </a:lnTo>
                <a:lnTo>
                  <a:pt x="0" y="6458257"/>
                </a:lnTo>
                <a:lnTo>
                  <a:pt x="0" y="0"/>
                </a:lnTo>
                <a:close/>
              </a:path>
            </a:pathLst>
          </a:custGeom>
          <a:blipFill>
            <a:blip r:embed="rId5"/>
            <a:stretch>
              <a:fillRect/>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523532" y="2796292"/>
            <a:ext cx="5956542" cy="208430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Mortality Data Analysis in San Francisco Hospitals </a:t>
            </a:r>
          </a:p>
        </p:txBody>
      </p:sp>
      <p:sp>
        <p:nvSpPr>
          <p:cNvPr id="21" name="TextBox 21"/>
          <p:cNvSpPr txBox="1"/>
          <p:nvPr/>
        </p:nvSpPr>
        <p:spPr>
          <a:xfrm>
            <a:off x="523532" y="5689328"/>
            <a:ext cx="4126663" cy="1758950"/>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How did COVID-19-related deaths among patients vary across age groups and other demographic characteristics in San Francisco hospitals?</a:t>
            </a:r>
          </a:p>
        </p:txBody>
      </p:sp>
      <p:sp>
        <p:nvSpPr>
          <p:cNvPr id="22" name="TextBox 22"/>
          <p:cNvSpPr txBox="1"/>
          <p:nvPr/>
        </p:nvSpPr>
        <p:spPr>
          <a:xfrm>
            <a:off x="11777918" y="9565748"/>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5143500"/>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8430429"/>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713883" y="1523234"/>
            <a:ext cx="9545417" cy="5963297"/>
          </a:xfrm>
          <a:custGeom>
            <a:avLst/>
            <a:gdLst/>
            <a:ahLst/>
            <a:cxnLst/>
            <a:rect l="l" t="t" r="r" b="b"/>
            <a:pathLst>
              <a:path w="9545417" h="5963297">
                <a:moveTo>
                  <a:pt x="0" y="0"/>
                </a:moveTo>
                <a:lnTo>
                  <a:pt x="9545417" y="0"/>
                </a:lnTo>
                <a:lnTo>
                  <a:pt x="9545417" y="5963297"/>
                </a:lnTo>
                <a:lnTo>
                  <a:pt x="0" y="5963297"/>
                </a:lnTo>
                <a:lnTo>
                  <a:pt x="0" y="0"/>
                </a:lnTo>
                <a:close/>
              </a:path>
            </a:pathLst>
          </a:custGeom>
          <a:blipFill>
            <a:blip r:embed="rId5"/>
            <a:stretch>
              <a:fillRect/>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523532" y="2796292"/>
            <a:ext cx="5956542" cy="208430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Mortality Data Analysis in San Francisco Hospitals </a:t>
            </a:r>
          </a:p>
        </p:txBody>
      </p:sp>
      <p:sp>
        <p:nvSpPr>
          <p:cNvPr id="21" name="TextBox 21"/>
          <p:cNvSpPr txBox="1"/>
          <p:nvPr/>
        </p:nvSpPr>
        <p:spPr>
          <a:xfrm>
            <a:off x="523532" y="5689328"/>
            <a:ext cx="4126663" cy="1054100"/>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What patterns can be observed in the progression of cumulative COVID-19 deaths? </a:t>
            </a:r>
          </a:p>
        </p:txBody>
      </p:sp>
      <p:sp>
        <p:nvSpPr>
          <p:cNvPr id="22" name="TextBox 22"/>
          <p:cNvSpPr txBox="1"/>
          <p:nvPr/>
        </p:nvSpPr>
        <p:spPr>
          <a:xfrm>
            <a:off x="11777918" y="8680126"/>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5143500"/>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8430429"/>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585763" y="3949329"/>
            <a:ext cx="10387921" cy="1862529"/>
          </a:xfrm>
          <a:custGeom>
            <a:avLst/>
            <a:gdLst/>
            <a:ahLst/>
            <a:cxnLst/>
            <a:rect l="l" t="t" r="r" b="b"/>
            <a:pathLst>
              <a:path w="10387921" h="1862529">
                <a:moveTo>
                  <a:pt x="0" y="0"/>
                </a:moveTo>
                <a:lnTo>
                  <a:pt x="10387921" y="0"/>
                </a:lnTo>
                <a:lnTo>
                  <a:pt x="10387921" y="1862529"/>
                </a:lnTo>
                <a:lnTo>
                  <a:pt x="0" y="1862529"/>
                </a:lnTo>
                <a:lnTo>
                  <a:pt x="0" y="0"/>
                </a:lnTo>
                <a:close/>
              </a:path>
            </a:pathLst>
          </a:custGeom>
          <a:blipFill>
            <a:blip r:embed="rId5"/>
            <a:stretch>
              <a:fillRect/>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523532" y="2796292"/>
            <a:ext cx="5956542" cy="208430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Mortality Data Analysis in San Francisco Hospitals </a:t>
            </a:r>
          </a:p>
        </p:txBody>
      </p:sp>
      <p:sp>
        <p:nvSpPr>
          <p:cNvPr id="21" name="TextBox 21"/>
          <p:cNvSpPr txBox="1"/>
          <p:nvPr/>
        </p:nvSpPr>
        <p:spPr>
          <a:xfrm>
            <a:off x="523532" y="5689328"/>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Were there specific periods where mortality rates spiked, and do these correspond to shifts in hospitalization data?</a:t>
            </a:r>
          </a:p>
        </p:txBody>
      </p:sp>
      <p:sp>
        <p:nvSpPr>
          <p:cNvPr id="22" name="TextBox 22"/>
          <p:cNvSpPr txBox="1"/>
          <p:nvPr/>
        </p:nvSpPr>
        <p:spPr>
          <a:xfrm>
            <a:off x="11777918" y="8680126"/>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5143500"/>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8430429"/>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6864361" y="2929727"/>
            <a:ext cx="10826121" cy="3257708"/>
          </a:xfrm>
          <a:custGeom>
            <a:avLst/>
            <a:gdLst/>
            <a:ahLst/>
            <a:cxnLst/>
            <a:rect l="l" t="t" r="r" b="b"/>
            <a:pathLst>
              <a:path w="10826121" h="3257708">
                <a:moveTo>
                  <a:pt x="0" y="0"/>
                </a:moveTo>
                <a:lnTo>
                  <a:pt x="10826121" y="0"/>
                </a:lnTo>
                <a:lnTo>
                  <a:pt x="10826121" y="3257709"/>
                </a:lnTo>
                <a:lnTo>
                  <a:pt x="0" y="3257709"/>
                </a:lnTo>
                <a:lnTo>
                  <a:pt x="0" y="0"/>
                </a:lnTo>
                <a:close/>
              </a:path>
            </a:pathLst>
          </a:custGeom>
          <a:blipFill>
            <a:blip r:embed="rId5"/>
            <a:stretch>
              <a:fillRect/>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523532" y="2796292"/>
            <a:ext cx="5956542" cy="208430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Mortality Data Analysis in San Francisco Hospitals </a:t>
            </a:r>
          </a:p>
        </p:txBody>
      </p:sp>
      <p:sp>
        <p:nvSpPr>
          <p:cNvPr id="21" name="TextBox 21"/>
          <p:cNvSpPr txBox="1"/>
          <p:nvPr/>
        </p:nvSpPr>
        <p:spPr>
          <a:xfrm>
            <a:off x="523532" y="5689328"/>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Were there specific periods where mortality rates spiked, and do these correspond to shifts in hospitalization data?</a:t>
            </a:r>
          </a:p>
        </p:txBody>
      </p:sp>
      <p:sp>
        <p:nvSpPr>
          <p:cNvPr id="22" name="TextBox 22"/>
          <p:cNvSpPr txBox="1"/>
          <p:nvPr/>
        </p:nvSpPr>
        <p:spPr>
          <a:xfrm>
            <a:off x="11777918" y="8680126"/>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4534769"/>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8430429"/>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336266" y="4248090"/>
            <a:ext cx="12951734" cy="2526868"/>
          </a:xfrm>
          <a:custGeom>
            <a:avLst/>
            <a:gdLst/>
            <a:ahLst/>
            <a:cxnLst/>
            <a:rect l="l" t="t" r="r" b="b"/>
            <a:pathLst>
              <a:path w="12951734" h="2526868">
                <a:moveTo>
                  <a:pt x="0" y="0"/>
                </a:moveTo>
                <a:lnTo>
                  <a:pt x="12951734" y="0"/>
                </a:lnTo>
                <a:lnTo>
                  <a:pt x="12951734" y="2526868"/>
                </a:lnTo>
                <a:lnTo>
                  <a:pt x="0" y="2526868"/>
                </a:lnTo>
                <a:lnTo>
                  <a:pt x="0" y="0"/>
                </a:lnTo>
                <a:close/>
              </a:path>
            </a:pathLst>
          </a:custGeom>
          <a:blipFill>
            <a:blip r:embed="rId5"/>
            <a:stretch>
              <a:fillRect l="-3451" r="-3451"/>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290516" y="1676358"/>
            <a:ext cx="4592695" cy="276057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Integrated Analysis of Hospitalization and Mortality </a:t>
            </a:r>
          </a:p>
        </p:txBody>
      </p:sp>
      <p:sp>
        <p:nvSpPr>
          <p:cNvPr id="21" name="TextBox 21"/>
          <p:cNvSpPr txBox="1"/>
          <p:nvPr/>
        </p:nvSpPr>
        <p:spPr>
          <a:xfrm>
            <a:off x="523532" y="5689328"/>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Can relationships between ICU and Med/Surg hospitalization rates and mortality trends be identified?</a:t>
            </a:r>
          </a:p>
        </p:txBody>
      </p:sp>
      <p:sp>
        <p:nvSpPr>
          <p:cNvPr id="22" name="TextBox 22"/>
          <p:cNvSpPr txBox="1"/>
          <p:nvPr/>
        </p:nvSpPr>
        <p:spPr>
          <a:xfrm>
            <a:off x="11777918" y="8680126"/>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44326" y="4534769"/>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144000" y="8152157"/>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4828177" y="4239423"/>
            <a:ext cx="13404789" cy="2856430"/>
          </a:xfrm>
          <a:custGeom>
            <a:avLst/>
            <a:gdLst/>
            <a:ahLst/>
            <a:cxnLst/>
            <a:rect l="l" t="t" r="r" b="b"/>
            <a:pathLst>
              <a:path w="13404789" h="2856430">
                <a:moveTo>
                  <a:pt x="0" y="0"/>
                </a:moveTo>
                <a:lnTo>
                  <a:pt x="13404789" y="0"/>
                </a:lnTo>
                <a:lnTo>
                  <a:pt x="13404789" y="2856430"/>
                </a:lnTo>
                <a:lnTo>
                  <a:pt x="0" y="2856430"/>
                </a:lnTo>
                <a:lnTo>
                  <a:pt x="0" y="0"/>
                </a:lnTo>
                <a:close/>
              </a:path>
            </a:pathLst>
          </a:custGeom>
          <a:blipFill>
            <a:blip r:embed="rId5"/>
            <a:stretch>
              <a:fillRect r="-2694"/>
            </a:stretch>
          </a:blipFill>
        </p:spPr>
        <p:txBody>
          <a:bodyPr/>
          <a:lstStyle/>
          <a:p>
            <a:endParaRPr lang="en-CA"/>
          </a:p>
        </p:txBody>
      </p:sp>
      <p:sp>
        <p:nvSpPr>
          <p:cNvPr id="19" name="TextBox 19"/>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0" name="TextBox 20"/>
          <p:cNvSpPr txBox="1"/>
          <p:nvPr/>
        </p:nvSpPr>
        <p:spPr>
          <a:xfrm>
            <a:off x="290516" y="1676358"/>
            <a:ext cx="4592695" cy="276057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Integrated Analysis of Hospitalization and Mortality </a:t>
            </a:r>
          </a:p>
        </p:txBody>
      </p:sp>
      <p:sp>
        <p:nvSpPr>
          <p:cNvPr id="21" name="TextBox 21"/>
          <p:cNvSpPr txBox="1"/>
          <p:nvPr/>
        </p:nvSpPr>
        <p:spPr>
          <a:xfrm>
            <a:off x="523532" y="5689328"/>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How do changes in patient count within San Francisco hospitals correlate with mortality trends over time? </a:t>
            </a:r>
          </a:p>
        </p:txBody>
      </p:sp>
      <p:sp>
        <p:nvSpPr>
          <p:cNvPr id="22" name="TextBox 22"/>
          <p:cNvSpPr txBox="1"/>
          <p:nvPr/>
        </p:nvSpPr>
        <p:spPr>
          <a:xfrm>
            <a:off x="9144000" y="8401854"/>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4114800"/>
            <a:chOff x="0" y="0"/>
            <a:chExt cx="21640800" cy="5486400"/>
          </a:xfrm>
        </p:grpSpPr>
        <p:pic>
          <p:nvPicPr>
            <p:cNvPr id="3" name="Picture 3"/>
            <p:cNvPicPr>
              <a:picLocks noChangeAspect="1"/>
            </p:cNvPicPr>
            <p:nvPr/>
          </p:nvPicPr>
          <p:blipFill>
            <a:blip r:embed="rId2"/>
            <a:srcRect t="26386" b="48261"/>
            <a:stretch>
              <a:fillRect/>
            </a:stretch>
          </p:blipFill>
          <p:spPr>
            <a:xfrm>
              <a:off x="0" y="0"/>
              <a:ext cx="21640800" cy="5486400"/>
            </a:xfrm>
            <a:prstGeom prst="rect">
              <a:avLst/>
            </a:prstGeom>
          </p:spPr>
        </p:pic>
      </p:gr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6" name="TextBox 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1" name="Group 11"/>
          <p:cNvGrpSpPr/>
          <p:nvPr/>
        </p:nvGrpSpPr>
        <p:grpSpPr>
          <a:xfrm>
            <a:off x="18177932" y="8597752"/>
            <a:ext cx="110068" cy="660548"/>
            <a:chOff x="0" y="0"/>
            <a:chExt cx="28989" cy="173972"/>
          </a:xfrm>
        </p:grpSpPr>
        <p:sp>
          <p:nvSpPr>
            <p:cNvPr id="12" name="Freeform 1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3" name="TextBox 13"/>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355877" y="7649715"/>
            <a:ext cx="1042538" cy="47625"/>
            <a:chOff x="0" y="0"/>
            <a:chExt cx="274578" cy="12543"/>
          </a:xfrm>
        </p:grpSpPr>
        <p:sp>
          <p:nvSpPr>
            <p:cNvPr id="15" name="Freeform 15"/>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6" name="TextBox 16"/>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8" name="TextBox 18"/>
          <p:cNvSpPr txBox="1"/>
          <p:nvPr/>
        </p:nvSpPr>
        <p:spPr>
          <a:xfrm>
            <a:off x="1386033" y="6741751"/>
            <a:ext cx="3718270"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Conclusion</a:t>
            </a:r>
          </a:p>
        </p:txBody>
      </p:sp>
      <p:sp>
        <p:nvSpPr>
          <p:cNvPr id="19" name="TextBox 19"/>
          <p:cNvSpPr txBox="1"/>
          <p:nvPr/>
        </p:nvSpPr>
        <p:spPr>
          <a:xfrm>
            <a:off x="7109189" y="6403527"/>
            <a:ext cx="10183927" cy="2454275"/>
          </a:xfrm>
          <a:prstGeom prst="rect">
            <a:avLst/>
          </a:prstGeom>
        </p:spPr>
        <p:txBody>
          <a:bodyPr lIns="0" tIns="0" rIns="0" bIns="0" rtlCol="0" anchor="t">
            <a:spAutoFit/>
          </a:bodyPr>
          <a:lstStyle/>
          <a:p>
            <a:pPr algn="just">
              <a:lnSpc>
                <a:spcPts val="2799"/>
              </a:lnSpc>
              <a:spcBef>
                <a:spcPct val="0"/>
              </a:spcBef>
            </a:pPr>
            <a:r>
              <a:rPr lang="en-US" sz="1999">
                <a:solidFill>
                  <a:srgbClr val="1F2020"/>
                </a:solidFill>
                <a:latin typeface="Open Sans"/>
                <a:ea typeface="Open Sans"/>
                <a:cs typeface="Open Sans"/>
                <a:sym typeface="Open Sans"/>
              </a:rPr>
              <a:t>This analysis highlights the dynamic interplay between hospitalization rates, testing outcomes, and mortality trends during the COVID-19 pandemic in San Francisco. The surge in ICU and Med/Surg hospitalizations during 2021 and 2022 aligned closely with increases in positive tests and new deaths. However, the later decline in hospitalizations and deaths suggests improved public health measures and vaccine effectiveness. Notably, older age groups were disproportionately affected, emphasizing the need for targeted interventions for vulnerable populations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DSOB3512</a:t>
            </a:r>
          </a:p>
        </p:txBody>
      </p:sp>
      <p:grpSp>
        <p:nvGrpSpPr>
          <p:cNvPr id="13" name="Group 13"/>
          <p:cNvGrpSpPr/>
          <p:nvPr/>
        </p:nvGrpSpPr>
        <p:grpSpPr>
          <a:xfrm>
            <a:off x="9144000" y="1911646"/>
            <a:ext cx="1042538" cy="47625"/>
            <a:chOff x="0" y="0"/>
            <a:chExt cx="274578" cy="12543"/>
          </a:xfrm>
        </p:grpSpPr>
        <p:sp>
          <p:nvSpPr>
            <p:cNvPr id="14" name="Freeform 14"/>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5" name="TextBox 15"/>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15628" y="990600"/>
            <a:ext cx="5826652" cy="731752"/>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Recommendations</a:t>
            </a:r>
          </a:p>
        </p:txBody>
      </p:sp>
      <p:grpSp>
        <p:nvGrpSpPr>
          <p:cNvPr id="17" name="Group 17"/>
          <p:cNvGrpSpPr/>
          <p:nvPr/>
        </p:nvGrpSpPr>
        <p:grpSpPr>
          <a:xfrm>
            <a:off x="1039108" y="2633167"/>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2239919" y="2595067"/>
            <a:ext cx="5636450" cy="1749425"/>
          </a:xfrm>
          <a:prstGeom prst="rect">
            <a:avLst/>
          </a:prstGeom>
        </p:spPr>
        <p:txBody>
          <a:bodyPr lIns="0" tIns="0" rIns="0" bIns="0" rtlCol="0" anchor="t">
            <a:spAutoFit/>
          </a:bodyPr>
          <a:lstStyle/>
          <a:p>
            <a:pPr algn="l">
              <a:lnSpc>
                <a:spcPts val="2799"/>
              </a:lnSpc>
            </a:pPr>
            <a:r>
              <a:rPr lang="en-US" sz="1999" b="1">
                <a:solidFill>
                  <a:srgbClr val="FFFFFF"/>
                </a:solidFill>
                <a:latin typeface="Open Sans Bold"/>
                <a:ea typeface="Open Sans Bold"/>
                <a:cs typeface="Open Sans Bold"/>
                <a:sym typeface="Open Sans Bold"/>
              </a:rPr>
              <a:t>Scalable Healthcare Infrastructure:</a:t>
            </a:r>
          </a:p>
          <a:p>
            <a:pPr algn="l">
              <a:lnSpc>
                <a:spcPts val="2799"/>
              </a:lnSpc>
            </a:pPr>
            <a:r>
              <a:rPr lang="en-US" sz="1999">
                <a:solidFill>
                  <a:srgbClr val="FFFFFF"/>
                </a:solidFill>
                <a:latin typeface="Open Sans"/>
                <a:ea typeface="Open Sans"/>
                <a:cs typeface="Open Sans"/>
                <a:sym typeface="Open Sans"/>
              </a:rPr>
              <a:t>Hospitals should develop flexible capacity plans, enabling rapid conversion of Med/Surg beds to ICU units during critical periods.</a:t>
            </a:r>
          </a:p>
          <a:p>
            <a:pPr algn="l">
              <a:lnSpc>
                <a:spcPts val="2799"/>
              </a:lnSpc>
              <a:spcBef>
                <a:spcPct val="0"/>
              </a:spcBef>
            </a:pPr>
            <a:endParaRPr lang="en-US" sz="1999">
              <a:solidFill>
                <a:srgbClr val="FFFFFF"/>
              </a:solidFill>
              <a:latin typeface="Open Sans"/>
              <a:ea typeface="Open Sans"/>
              <a:cs typeface="Open Sans"/>
              <a:sym typeface="Open Sans"/>
            </a:endParaRPr>
          </a:p>
        </p:txBody>
      </p:sp>
      <p:sp>
        <p:nvSpPr>
          <p:cNvPr id="21" name="TextBox 21"/>
          <p:cNvSpPr txBox="1"/>
          <p:nvPr/>
        </p:nvSpPr>
        <p:spPr>
          <a:xfrm>
            <a:off x="1119520" y="280916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2" name="Group 22"/>
          <p:cNvGrpSpPr/>
          <p:nvPr/>
        </p:nvGrpSpPr>
        <p:grpSpPr>
          <a:xfrm>
            <a:off x="1028700" y="5289560"/>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2239919" y="5241935"/>
            <a:ext cx="5766340" cy="2111375"/>
          </a:xfrm>
          <a:prstGeom prst="rect">
            <a:avLst/>
          </a:prstGeom>
        </p:spPr>
        <p:txBody>
          <a:bodyPr lIns="0" tIns="0" rIns="0" bIns="0" rtlCol="0" anchor="t">
            <a:spAutoFit/>
          </a:bodyPr>
          <a:lstStyle/>
          <a:p>
            <a:pPr algn="l">
              <a:lnSpc>
                <a:spcPts val="2800"/>
              </a:lnSpc>
            </a:pPr>
            <a:r>
              <a:rPr lang="en-US" sz="2000" b="1">
                <a:solidFill>
                  <a:srgbClr val="FFFFFF"/>
                </a:solidFill>
                <a:latin typeface="Open Sans Bold"/>
                <a:ea typeface="Open Sans Bold"/>
                <a:cs typeface="Open Sans Bold"/>
                <a:sym typeface="Open Sans Bold"/>
              </a:rPr>
              <a:t>Targeted Interventions:</a:t>
            </a:r>
          </a:p>
          <a:p>
            <a:pPr algn="l">
              <a:lnSpc>
                <a:spcPts val="2800"/>
              </a:lnSpc>
            </a:pPr>
            <a:r>
              <a:rPr lang="en-US" sz="2000">
                <a:solidFill>
                  <a:srgbClr val="FFFFFF"/>
                </a:solidFill>
                <a:latin typeface="Open Sans"/>
                <a:ea typeface="Open Sans"/>
                <a:cs typeface="Open Sans"/>
                <a:sym typeface="Open Sans"/>
              </a:rPr>
              <a:t>Focus on protecting high-risk groups, particularly individuals aged 60 and above, through vaccination, booster programs, and tailored healthcare strategies.</a:t>
            </a:r>
          </a:p>
          <a:p>
            <a:pPr algn="l">
              <a:lnSpc>
                <a:spcPts val="2800"/>
              </a:lnSpc>
              <a:spcBef>
                <a:spcPct val="0"/>
              </a:spcBef>
            </a:pPr>
            <a:endParaRPr lang="en-US" sz="2000">
              <a:solidFill>
                <a:srgbClr val="FFFFFF"/>
              </a:solidFill>
              <a:latin typeface="Open Sans"/>
              <a:ea typeface="Open Sans"/>
              <a:cs typeface="Open Sans"/>
              <a:sym typeface="Open Sans"/>
            </a:endParaRPr>
          </a:p>
        </p:txBody>
      </p:sp>
      <p:sp>
        <p:nvSpPr>
          <p:cNvPr id="26" name="TextBox 26"/>
          <p:cNvSpPr txBox="1"/>
          <p:nvPr/>
        </p:nvSpPr>
        <p:spPr>
          <a:xfrm>
            <a:off x="1129928" y="546555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7" name="Group 27"/>
          <p:cNvGrpSpPr/>
          <p:nvPr/>
        </p:nvGrpSpPr>
        <p:grpSpPr>
          <a:xfrm>
            <a:off x="1039108" y="7945953"/>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2239919" y="7898328"/>
            <a:ext cx="5506560" cy="1758950"/>
          </a:xfrm>
          <a:prstGeom prst="rect">
            <a:avLst/>
          </a:prstGeom>
        </p:spPr>
        <p:txBody>
          <a:bodyPr lIns="0" tIns="0" rIns="0" bIns="0" rtlCol="0" anchor="t">
            <a:spAutoFit/>
          </a:bodyPr>
          <a:lstStyle/>
          <a:p>
            <a:pPr algn="l">
              <a:lnSpc>
                <a:spcPts val="2800"/>
              </a:lnSpc>
            </a:pPr>
            <a:r>
              <a:rPr lang="en-US" sz="2000" b="1">
                <a:solidFill>
                  <a:srgbClr val="FFFFFF"/>
                </a:solidFill>
                <a:latin typeface="Open Sans Bold"/>
                <a:ea typeface="Open Sans Bold"/>
                <a:cs typeface="Open Sans Bold"/>
                <a:sym typeface="Open Sans Bold"/>
              </a:rPr>
              <a:t>Expanded Testing and Monitoring:</a:t>
            </a:r>
          </a:p>
          <a:p>
            <a:pPr algn="l">
              <a:lnSpc>
                <a:spcPts val="2800"/>
              </a:lnSpc>
            </a:pPr>
            <a:r>
              <a:rPr lang="en-US" sz="2000">
                <a:solidFill>
                  <a:srgbClr val="FFFFFF"/>
                </a:solidFill>
                <a:latin typeface="Open Sans"/>
                <a:ea typeface="Open Sans"/>
                <a:cs typeface="Open Sans"/>
                <a:sym typeface="Open Sans"/>
              </a:rPr>
              <a:t>Continue investing in large-scale testing and surveillance to detect trends early and implement timely interventions</a:t>
            </a:r>
          </a:p>
          <a:p>
            <a:pPr algn="l">
              <a:lnSpc>
                <a:spcPts val="2800"/>
              </a:lnSpc>
              <a:spcBef>
                <a:spcPct val="0"/>
              </a:spcBef>
            </a:pPr>
            <a:endParaRPr lang="en-US" sz="2000">
              <a:solidFill>
                <a:srgbClr val="FFFFFF"/>
              </a:solidFill>
              <a:latin typeface="Open Sans"/>
              <a:ea typeface="Open Sans"/>
              <a:cs typeface="Open Sans"/>
              <a:sym typeface="Open Sans"/>
            </a:endParaRPr>
          </a:p>
        </p:txBody>
      </p:sp>
      <p:sp>
        <p:nvSpPr>
          <p:cNvPr id="31" name="TextBox 31"/>
          <p:cNvSpPr txBox="1"/>
          <p:nvPr/>
        </p:nvSpPr>
        <p:spPr>
          <a:xfrm>
            <a:off x="1119520" y="812195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32" name="Group 32"/>
          <p:cNvGrpSpPr/>
          <p:nvPr/>
        </p:nvGrpSpPr>
        <p:grpSpPr>
          <a:xfrm>
            <a:off x="10650223" y="2633167"/>
            <a:ext cx="677751" cy="677751"/>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5" name="TextBox 35"/>
          <p:cNvSpPr txBox="1"/>
          <p:nvPr/>
        </p:nvSpPr>
        <p:spPr>
          <a:xfrm>
            <a:off x="10741043" y="280916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6" name="TextBox 36"/>
          <p:cNvSpPr txBox="1"/>
          <p:nvPr/>
        </p:nvSpPr>
        <p:spPr>
          <a:xfrm>
            <a:off x="11956623" y="2595067"/>
            <a:ext cx="5636450" cy="1749425"/>
          </a:xfrm>
          <a:prstGeom prst="rect">
            <a:avLst/>
          </a:prstGeom>
        </p:spPr>
        <p:txBody>
          <a:bodyPr lIns="0" tIns="0" rIns="0" bIns="0" rtlCol="0" anchor="t">
            <a:spAutoFit/>
          </a:bodyPr>
          <a:lstStyle/>
          <a:p>
            <a:pPr algn="l">
              <a:lnSpc>
                <a:spcPts val="2799"/>
              </a:lnSpc>
            </a:pPr>
            <a:r>
              <a:rPr lang="en-US" sz="1999" b="1">
                <a:solidFill>
                  <a:srgbClr val="FFFFFF"/>
                </a:solidFill>
                <a:latin typeface="Open Sans Bold"/>
                <a:ea typeface="Open Sans Bold"/>
                <a:cs typeface="Open Sans Bold"/>
                <a:sym typeface="Open Sans Bold"/>
              </a:rPr>
              <a:t>Data-Driven Decision-Making:</a:t>
            </a:r>
          </a:p>
          <a:p>
            <a:pPr algn="l">
              <a:lnSpc>
                <a:spcPts val="2799"/>
              </a:lnSpc>
            </a:pPr>
            <a:r>
              <a:rPr lang="en-US" sz="1999">
                <a:solidFill>
                  <a:srgbClr val="FFFFFF"/>
                </a:solidFill>
                <a:latin typeface="Open Sans"/>
                <a:ea typeface="Open Sans"/>
                <a:cs typeface="Open Sans"/>
                <a:sym typeface="Open Sans"/>
              </a:rPr>
              <a:t>Regularly update predictive models based on hospitalization and mortality data to anticipate healthcare needs during potential future waves</a:t>
            </a:r>
          </a:p>
          <a:p>
            <a:pPr algn="l">
              <a:lnSpc>
                <a:spcPts val="2799"/>
              </a:lnSpc>
              <a:spcBef>
                <a:spcPct val="0"/>
              </a:spcBef>
            </a:pPr>
            <a:endParaRPr lang="en-US" sz="1999">
              <a:solidFill>
                <a:srgbClr val="FFFFFF"/>
              </a:solidFill>
              <a:latin typeface="Open Sans"/>
              <a:ea typeface="Open Sans"/>
              <a:cs typeface="Open Sans"/>
              <a:sym typeface="Open Sans"/>
            </a:endParaRPr>
          </a:p>
        </p:txBody>
      </p:sp>
      <p:grpSp>
        <p:nvGrpSpPr>
          <p:cNvPr id="37" name="Group 37"/>
          <p:cNvGrpSpPr/>
          <p:nvPr/>
        </p:nvGrpSpPr>
        <p:grpSpPr>
          <a:xfrm>
            <a:off x="10650223" y="5494133"/>
            <a:ext cx="677751" cy="677751"/>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0" name="TextBox 40"/>
          <p:cNvSpPr txBox="1"/>
          <p:nvPr/>
        </p:nvSpPr>
        <p:spPr>
          <a:xfrm>
            <a:off x="10741043" y="567013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41" name="TextBox 41"/>
          <p:cNvSpPr txBox="1"/>
          <p:nvPr/>
        </p:nvSpPr>
        <p:spPr>
          <a:xfrm>
            <a:off x="11855349" y="5456033"/>
            <a:ext cx="5636450" cy="1749425"/>
          </a:xfrm>
          <a:prstGeom prst="rect">
            <a:avLst/>
          </a:prstGeom>
        </p:spPr>
        <p:txBody>
          <a:bodyPr lIns="0" tIns="0" rIns="0" bIns="0" rtlCol="0" anchor="t">
            <a:spAutoFit/>
          </a:bodyPr>
          <a:lstStyle/>
          <a:p>
            <a:pPr algn="l">
              <a:lnSpc>
                <a:spcPts val="2799"/>
              </a:lnSpc>
            </a:pPr>
            <a:r>
              <a:rPr lang="en-US" sz="1999" b="1">
                <a:solidFill>
                  <a:srgbClr val="FFFFFF"/>
                </a:solidFill>
                <a:latin typeface="Open Sans Bold"/>
                <a:ea typeface="Open Sans Bold"/>
                <a:cs typeface="Open Sans Bold"/>
                <a:sym typeface="Open Sans Bold"/>
              </a:rPr>
              <a:t>Public Awareness Campaigns:</a:t>
            </a:r>
          </a:p>
          <a:p>
            <a:pPr algn="l">
              <a:lnSpc>
                <a:spcPts val="2799"/>
              </a:lnSpc>
            </a:pPr>
            <a:r>
              <a:rPr lang="en-US" sz="1999">
                <a:solidFill>
                  <a:srgbClr val="FFFFFF"/>
                </a:solidFill>
                <a:latin typeface="Open Sans"/>
                <a:ea typeface="Open Sans"/>
                <a:cs typeface="Open Sans"/>
                <a:sym typeface="Open Sans"/>
              </a:rPr>
              <a:t>Educate communities on preventive measures and the importance of early testing and treatment to reduce severe outcomes.</a:t>
            </a:r>
          </a:p>
          <a:p>
            <a:pPr algn="l">
              <a:lnSpc>
                <a:spcPts val="2799"/>
              </a:lnSpc>
              <a:spcBef>
                <a:spcPct val="0"/>
              </a:spcBef>
            </a:pPr>
            <a:endParaRPr lang="en-US" sz="1999">
              <a:solidFill>
                <a:srgbClr val="FFFFF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170996" y="1663578"/>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1303863" y="931826"/>
            <a:ext cx="16708806" cy="731752"/>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Queries</a:t>
            </a:r>
          </a:p>
        </p:txBody>
      </p:sp>
      <p:sp>
        <p:nvSpPr>
          <p:cNvPr id="17" name="TextBox 17"/>
          <p:cNvSpPr txBox="1"/>
          <p:nvPr/>
        </p:nvSpPr>
        <p:spPr>
          <a:xfrm>
            <a:off x="673429" y="2654178"/>
            <a:ext cx="8312000" cy="3617091"/>
          </a:xfrm>
          <a:prstGeom prst="rect">
            <a:avLst/>
          </a:prstGeom>
        </p:spPr>
        <p:txBody>
          <a:bodyPr lIns="0" tIns="0" rIns="0" bIns="0" rtlCol="0" anchor="t">
            <a:spAutoFit/>
          </a:bodyPr>
          <a:lstStyle/>
          <a:p>
            <a:pPr algn="just">
              <a:lnSpc>
                <a:spcPts val="2211"/>
              </a:lnSpc>
            </a:pPr>
            <a:r>
              <a:rPr lang="en-US" sz="1579">
                <a:solidFill>
                  <a:srgbClr val="1F2020"/>
                </a:solidFill>
                <a:latin typeface="Open Sans"/>
                <a:ea typeface="Open Sans"/>
                <a:cs typeface="Open Sans"/>
                <a:sym typeface="Open Sans"/>
              </a:rPr>
              <a:t>SELECT dates.Year, SUM(ICU.patient_count) AS COVID_Patient_count_per_Year</a:t>
            </a:r>
          </a:p>
          <a:p>
            <a:pPr algn="just">
              <a:lnSpc>
                <a:spcPts val="2211"/>
              </a:lnSpc>
            </a:pPr>
            <a:r>
              <a:rPr lang="en-US" sz="1579">
                <a:solidFill>
                  <a:srgbClr val="1F2020"/>
                </a:solidFill>
                <a:latin typeface="Open Sans"/>
                <a:ea typeface="Open Sans"/>
                <a:cs typeface="Open Sans"/>
                <a:sym typeface="Open Sans"/>
              </a:rPr>
              <a:t>FROM archived_covid_19_icu AS ICU</a:t>
            </a:r>
          </a:p>
          <a:p>
            <a:pPr algn="just">
              <a:lnSpc>
                <a:spcPts val="2211"/>
              </a:lnSpc>
            </a:pPr>
            <a:r>
              <a:rPr lang="en-US" sz="1579">
                <a:solidFill>
                  <a:srgbClr val="1F2020"/>
                </a:solidFill>
                <a:latin typeface="Open Sans"/>
                <a:ea typeface="Open Sans"/>
                <a:cs typeface="Open Sans"/>
                <a:sym typeface="Open Sans"/>
              </a:rPr>
              <a:t>LEFT JOIN date_table AS dates</a:t>
            </a:r>
          </a:p>
          <a:p>
            <a:pPr algn="just">
              <a:lnSpc>
                <a:spcPts val="2211"/>
              </a:lnSpc>
            </a:pPr>
            <a:r>
              <a:rPr lang="en-US" sz="1579">
                <a:solidFill>
                  <a:srgbClr val="1F2020"/>
                </a:solidFill>
                <a:latin typeface="Open Sans"/>
                <a:ea typeface="Open Sans"/>
                <a:cs typeface="Open Sans"/>
                <a:sym typeface="Open Sans"/>
              </a:rPr>
              <a:t>ON ICU.Date_id = dates.Date_id</a:t>
            </a:r>
          </a:p>
          <a:p>
            <a:pPr algn="just">
              <a:lnSpc>
                <a:spcPts val="2211"/>
              </a:lnSpc>
            </a:pPr>
            <a:r>
              <a:rPr lang="en-US" sz="1579">
                <a:solidFill>
                  <a:srgbClr val="1F2020"/>
                </a:solidFill>
                <a:latin typeface="Open Sans"/>
                <a:ea typeface="Open Sans"/>
                <a:cs typeface="Open Sans"/>
                <a:sym typeface="Open Sans"/>
              </a:rPr>
              <a:t>WHERE ICU.covid_status = "COVID+"</a:t>
            </a:r>
          </a:p>
          <a:p>
            <a:pPr algn="just">
              <a:lnSpc>
                <a:spcPts val="2211"/>
              </a:lnSpc>
            </a:pPr>
            <a:r>
              <a:rPr lang="en-US" sz="1579">
                <a:solidFill>
                  <a:srgbClr val="1F2020"/>
                </a:solidFill>
                <a:latin typeface="Open Sans"/>
                <a:ea typeface="Open Sans"/>
                <a:cs typeface="Open Sans"/>
                <a:sym typeface="Open Sans"/>
              </a:rPr>
              <a:t>GROUP BY dates.Year</a:t>
            </a:r>
          </a:p>
          <a:p>
            <a:pPr algn="just">
              <a:lnSpc>
                <a:spcPts val="2211"/>
              </a:lnSpc>
            </a:pPr>
            <a:endParaRPr lang="en-US" sz="1579">
              <a:solidFill>
                <a:srgbClr val="1F2020"/>
              </a:solidFill>
              <a:latin typeface="Open Sans"/>
              <a:ea typeface="Open Sans"/>
              <a:cs typeface="Open Sans"/>
              <a:sym typeface="Open Sans"/>
            </a:endParaRPr>
          </a:p>
          <a:p>
            <a:pPr algn="just">
              <a:lnSpc>
                <a:spcPts val="2211"/>
              </a:lnSpc>
            </a:pPr>
            <a:r>
              <a:rPr lang="en-US" sz="1579">
                <a:solidFill>
                  <a:srgbClr val="1F2020"/>
                </a:solidFill>
                <a:latin typeface="Open Sans"/>
                <a:ea typeface="Open Sans"/>
                <a:cs typeface="Open Sans"/>
                <a:sym typeface="Open Sans"/>
              </a:rPr>
              <a:t>SELECT dates.Year, SUM(MED.patient_count) AS COVID_Patient_count_per_Year_MED</a:t>
            </a:r>
          </a:p>
          <a:p>
            <a:pPr algn="just">
              <a:lnSpc>
                <a:spcPts val="2211"/>
              </a:lnSpc>
            </a:pPr>
            <a:r>
              <a:rPr lang="en-US" sz="1579">
                <a:solidFill>
                  <a:srgbClr val="1F2020"/>
                </a:solidFill>
                <a:latin typeface="Open Sans"/>
                <a:ea typeface="Open Sans"/>
                <a:cs typeface="Open Sans"/>
                <a:sym typeface="Open Sans"/>
              </a:rPr>
              <a:t>FROM archive_covid_19_med_sug AS MED</a:t>
            </a:r>
          </a:p>
          <a:p>
            <a:pPr algn="just">
              <a:lnSpc>
                <a:spcPts val="2211"/>
              </a:lnSpc>
            </a:pPr>
            <a:r>
              <a:rPr lang="en-US" sz="1579">
                <a:solidFill>
                  <a:srgbClr val="1F2020"/>
                </a:solidFill>
                <a:latin typeface="Open Sans"/>
                <a:ea typeface="Open Sans"/>
                <a:cs typeface="Open Sans"/>
                <a:sym typeface="Open Sans"/>
              </a:rPr>
              <a:t>LEFT JOIN date_table AS dates</a:t>
            </a:r>
          </a:p>
          <a:p>
            <a:pPr algn="just">
              <a:lnSpc>
                <a:spcPts val="2211"/>
              </a:lnSpc>
            </a:pPr>
            <a:r>
              <a:rPr lang="en-US" sz="1579">
                <a:solidFill>
                  <a:srgbClr val="1F2020"/>
                </a:solidFill>
                <a:latin typeface="Open Sans"/>
                <a:ea typeface="Open Sans"/>
                <a:cs typeface="Open Sans"/>
                <a:sym typeface="Open Sans"/>
              </a:rPr>
              <a:t>ON MED.Date_id = dates.Date_id</a:t>
            </a:r>
          </a:p>
          <a:p>
            <a:pPr algn="just">
              <a:lnSpc>
                <a:spcPts val="2211"/>
              </a:lnSpc>
            </a:pPr>
            <a:r>
              <a:rPr lang="en-US" sz="1579">
                <a:solidFill>
                  <a:srgbClr val="1F2020"/>
                </a:solidFill>
                <a:latin typeface="Open Sans"/>
                <a:ea typeface="Open Sans"/>
                <a:cs typeface="Open Sans"/>
                <a:sym typeface="Open Sans"/>
              </a:rPr>
              <a:t>WHERE MED.covid_status = "COVID+"</a:t>
            </a:r>
          </a:p>
          <a:p>
            <a:pPr algn="just">
              <a:lnSpc>
                <a:spcPts val="2211"/>
              </a:lnSpc>
              <a:spcBef>
                <a:spcPct val="0"/>
              </a:spcBef>
            </a:pPr>
            <a:r>
              <a:rPr lang="en-US" sz="1579">
                <a:solidFill>
                  <a:srgbClr val="1F2020"/>
                </a:solidFill>
                <a:latin typeface="Open Sans"/>
                <a:ea typeface="Open Sans"/>
                <a:cs typeface="Open Sans"/>
                <a:sym typeface="Open Sans"/>
              </a:rPr>
              <a:t>GROUP BY dates.Year</a:t>
            </a:r>
          </a:p>
        </p:txBody>
      </p:sp>
      <p:sp>
        <p:nvSpPr>
          <p:cNvPr id="18" name="TextBox 18"/>
          <p:cNvSpPr txBox="1"/>
          <p:nvPr/>
        </p:nvSpPr>
        <p:spPr>
          <a:xfrm>
            <a:off x="673429" y="6614204"/>
            <a:ext cx="8263057" cy="3588893"/>
          </a:xfrm>
          <a:prstGeom prst="rect">
            <a:avLst/>
          </a:prstGeom>
        </p:spPr>
        <p:txBody>
          <a:bodyPr lIns="0" tIns="0" rIns="0" bIns="0" rtlCol="0" anchor="t">
            <a:spAutoFit/>
          </a:bodyPr>
          <a:lstStyle/>
          <a:p>
            <a:pPr algn="l">
              <a:lnSpc>
                <a:spcPts val="2212"/>
              </a:lnSpc>
              <a:spcBef>
                <a:spcPct val="0"/>
              </a:spcBef>
            </a:pPr>
            <a:r>
              <a:rPr lang="en-US" sz="1580">
                <a:solidFill>
                  <a:srgbClr val="1F2020"/>
                </a:solidFill>
                <a:latin typeface="Canva Sans"/>
                <a:ea typeface="Canva Sans"/>
                <a:cs typeface="Canva Sans"/>
                <a:sym typeface="Canva Sans"/>
              </a:rPr>
              <a:t>SELECT dates.Year, SUM(ICU.patient_count) AS COVID_Patient_count_per_Year</a:t>
            </a:r>
          </a:p>
          <a:p>
            <a:pPr algn="l">
              <a:lnSpc>
                <a:spcPts val="2212"/>
              </a:lnSpc>
              <a:spcBef>
                <a:spcPct val="0"/>
              </a:spcBef>
            </a:pPr>
            <a:r>
              <a:rPr lang="en-US" sz="1580">
                <a:solidFill>
                  <a:srgbClr val="1F2020"/>
                </a:solidFill>
                <a:latin typeface="Canva Sans"/>
                <a:ea typeface="Canva Sans"/>
                <a:cs typeface="Canva Sans"/>
                <a:sym typeface="Canva Sans"/>
              </a:rPr>
              <a:t>FROM archived_covid_19_icu AS ICU</a:t>
            </a:r>
          </a:p>
          <a:p>
            <a:pPr algn="l">
              <a:lnSpc>
                <a:spcPts val="2212"/>
              </a:lnSpc>
              <a:spcBef>
                <a:spcPct val="0"/>
              </a:spcBef>
            </a:pPr>
            <a:r>
              <a:rPr lang="en-US" sz="1580">
                <a:solidFill>
                  <a:srgbClr val="1F2020"/>
                </a:solidFill>
                <a:latin typeface="Canva Sans"/>
                <a:ea typeface="Canva Sans"/>
                <a:cs typeface="Canva Sans"/>
                <a:sym typeface="Canva Sans"/>
              </a:rPr>
              <a:t>LEFT JOIN date_table AS dates</a:t>
            </a:r>
          </a:p>
          <a:p>
            <a:pPr algn="l">
              <a:lnSpc>
                <a:spcPts val="2212"/>
              </a:lnSpc>
              <a:spcBef>
                <a:spcPct val="0"/>
              </a:spcBef>
            </a:pPr>
            <a:r>
              <a:rPr lang="en-US" sz="1580">
                <a:solidFill>
                  <a:srgbClr val="1F2020"/>
                </a:solidFill>
                <a:latin typeface="Canva Sans"/>
                <a:ea typeface="Canva Sans"/>
                <a:cs typeface="Canva Sans"/>
                <a:sym typeface="Canva Sans"/>
              </a:rPr>
              <a:t>ON ICU.Date_id = dates.Date_id</a:t>
            </a:r>
          </a:p>
          <a:p>
            <a:pPr algn="l">
              <a:lnSpc>
                <a:spcPts val="2212"/>
              </a:lnSpc>
              <a:spcBef>
                <a:spcPct val="0"/>
              </a:spcBef>
            </a:pPr>
            <a:r>
              <a:rPr lang="en-US" sz="1580">
                <a:solidFill>
                  <a:srgbClr val="1F2020"/>
                </a:solidFill>
                <a:latin typeface="Canva Sans"/>
                <a:ea typeface="Canva Sans"/>
                <a:cs typeface="Canva Sans"/>
                <a:sym typeface="Canva Sans"/>
              </a:rPr>
              <a:t>WHERE ICU.covid_status = "COVID+"</a:t>
            </a:r>
          </a:p>
          <a:p>
            <a:pPr algn="l">
              <a:lnSpc>
                <a:spcPts val="2212"/>
              </a:lnSpc>
              <a:spcBef>
                <a:spcPct val="0"/>
              </a:spcBef>
            </a:pPr>
            <a:r>
              <a:rPr lang="en-US" sz="1580">
                <a:solidFill>
                  <a:srgbClr val="1F2020"/>
                </a:solidFill>
                <a:latin typeface="Canva Sans"/>
                <a:ea typeface="Canva Sans"/>
                <a:cs typeface="Canva Sans"/>
                <a:sym typeface="Canva Sans"/>
              </a:rPr>
              <a:t>GROUP BY dates.Year</a:t>
            </a:r>
          </a:p>
          <a:p>
            <a:pPr algn="l">
              <a:lnSpc>
                <a:spcPts val="2212"/>
              </a:lnSpc>
              <a:spcBef>
                <a:spcPct val="0"/>
              </a:spcBef>
            </a:pPr>
            <a:endParaRPr lang="en-US" sz="1580">
              <a:solidFill>
                <a:srgbClr val="1F2020"/>
              </a:solidFill>
              <a:latin typeface="Canva Sans"/>
              <a:ea typeface="Canva Sans"/>
              <a:cs typeface="Canva Sans"/>
              <a:sym typeface="Canva Sans"/>
            </a:endParaRPr>
          </a:p>
          <a:p>
            <a:pPr algn="l">
              <a:lnSpc>
                <a:spcPts val="2212"/>
              </a:lnSpc>
              <a:spcBef>
                <a:spcPct val="0"/>
              </a:spcBef>
            </a:pPr>
            <a:r>
              <a:rPr lang="en-US" sz="1580">
                <a:solidFill>
                  <a:srgbClr val="1F2020"/>
                </a:solidFill>
                <a:latin typeface="Canva Sans"/>
                <a:ea typeface="Canva Sans"/>
                <a:cs typeface="Canva Sans"/>
                <a:sym typeface="Canva Sans"/>
              </a:rPr>
              <a:t>SELECT dates.Year, SUM(MED.patient_count) AS COVID_Patient_count_per_Year_MED</a:t>
            </a:r>
          </a:p>
          <a:p>
            <a:pPr algn="l">
              <a:lnSpc>
                <a:spcPts val="2212"/>
              </a:lnSpc>
              <a:spcBef>
                <a:spcPct val="0"/>
              </a:spcBef>
            </a:pPr>
            <a:r>
              <a:rPr lang="en-US" sz="1580">
                <a:solidFill>
                  <a:srgbClr val="1F2020"/>
                </a:solidFill>
                <a:latin typeface="Canva Sans"/>
                <a:ea typeface="Canva Sans"/>
                <a:cs typeface="Canva Sans"/>
                <a:sym typeface="Canva Sans"/>
              </a:rPr>
              <a:t>FROM archive_covid_19_med_sug AS MED</a:t>
            </a:r>
          </a:p>
          <a:p>
            <a:pPr algn="l">
              <a:lnSpc>
                <a:spcPts val="2212"/>
              </a:lnSpc>
              <a:spcBef>
                <a:spcPct val="0"/>
              </a:spcBef>
            </a:pPr>
            <a:r>
              <a:rPr lang="en-US" sz="1580">
                <a:solidFill>
                  <a:srgbClr val="1F2020"/>
                </a:solidFill>
                <a:latin typeface="Canva Sans"/>
                <a:ea typeface="Canva Sans"/>
                <a:cs typeface="Canva Sans"/>
                <a:sym typeface="Canva Sans"/>
              </a:rPr>
              <a:t>LEFT JOIN date_table AS dates</a:t>
            </a:r>
          </a:p>
          <a:p>
            <a:pPr algn="l">
              <a:lnSpc>
                <a:spcPts val="2212"/>
              </a:lnSpc>
              <a:spcBef>
                <a:spcPct val="0"/>
              </a:spcBef>
            </a:pPr>
            <a:r>
              <a:rPr lang="en-US" sz="1580">
                <a:solidFill>
                  <a:srgbClr val="1F2020"/>
                </a:solidFill>
                <a:latin typeface="Canva Sans"/>
                <a:ea typeface="Canva Sans"/>
                <a:cs typeface="Canva Sans"/>
                <a:sym typeface="Canva Sans"/>
              </a:rPr>
              <a:t>ON MED.Date_id = dates.Date_id</a:t>
            </a:r>
          </a:p>
          <a:p>
            <a:pPr algn="l">
              <a:lnSpc>
                <a:spcPts val="2212"/>
              </a:lnSpc>
              <a:spcBef>
                <a:spcPct val="0"/>
              </a:spcBef>
            </a:pPr>
            <a:r>
              <a:rPr lang="en-US" sz="1580">
                <a:solidFill>
                  <a:srgbClr val="1F2020"/>
                </a:solidFill>
                <a:latin typeface="Canva Sans"/>
                <a:ea typeface="Canva Sans"/>
                <a:cs typeface="Canva Sans"/>
                <a:sym typeface="Canva Sans"/>
              </a:rPr>
              <a:t>WHERE MED.covid_status = "COVID+"</a:t>
            </a:r>
          </a:p>
          <a:p>
            <a:pPr algn="l">
              <a:lnSpc>
                <a:spcPts val="2212"/>
              </a:lnSpc>
              <a:spcBef>
                <a:spcPct val="0"/>
              </a:spcBef>
            </a:pPr>
            <a:r>
              <a:rPr lang="en-US" sz="1580">
                <a:solidFill>
                  <a:srgbClr val="1F2020"/>
                </a:solidFill>
                <a:latin typeface="Canva Sans"/>
                <a:ea typeface="Canva Sans"/>
                <a:cs typeface="Canva Sans"/>
                <a:sym typeface="Canva Sans"/>
              </a:rPr>
              <a:t>GROUP BY dates.Year</a:t>
            </a:r>
          </a:p>
        </p:txBody>
      </p:sp>
      <p:sp>
        <p:nvSpPr>
          <p:cNvPr id="19" name="TextBox 19"/>
          <p:cNvSpPr txBox="1"/>
          <p:nvPr/>
        </p:nvSpPr>
        <p:spPr>
          <a:xfrm>
            <a:off x="9457387" y="2784995"/>
            <a:ext cx="7835729" cy="7455789"/>
          </a:xfrm>
          <a:prstGeom prst="rect">
            <a:avLst/>
          </a:prstGeom>
        </p:spPr>
        <p:txBody>
          <a:bodyPr lIns="0" tIns="0" rIns="0" bIns="0" rtlCol="0" anchor="t">
            <a:spAutoFit/>
          </a:bodyPr>
          <a:lstStyle/>
          <a:p>
            <a:pPr algn="just">
              <a:lnSpc>
                <a:spcPts val="2226"/>
              </a:lnSpc>
            </a:pPr>
            <a:r>
              <a:rPr lang="en-US" sz="1589">
                <a:solidFill>
                  <a:srgbClr val="1F2020"/>
                </a:solidFill>
                <a:latin typeface="Open Sans"/>
                <a:ea typeface="Open Sans"/>
                <a:cs typeface="Open Sans"/>
                <a:sym typeface="Open Sans"/>
              </a:rPr>
              <a:t>SELECT </a:t>
            </a:r>
          </a:p>
          <a:p>
            <a:pPr algn="just">
              <a:lnSpc>
                <a:spcPts val="2226"/>
              </a:lnSpc>
            </a:pPr>
            <a:r>
              <a:rPr lang="en-US" sz="1589">
                <a:solidFill>
                  <a:srgbClr val="1F2020"/>
                </a:solidFill>
                <a:latin typeface="Open Sans"/>
                <a:ea typeface="Open Sans"/>
                <a:cs typeface="Open Sans"/>
                <a:sym typeface="Open Sans"/>
              </a:rPr>
              <a:t>    characteristic_group AS age_group,</a:t>
            </a:r>
          </a:p>
          <a:p>
            <a:pPr algn="just">
              <a:lnSpc>
                <a:spcPts val="2226"/>
              </a:lnSpc>
            </a:pPr>
            <a:r>
              <a:rPr lang="en-US" sz="1589">
                <a:solidFill>
                  <a:srgbClr val="1F2020"/>
                </a:solidFill>
                <a:latin typeface="Open Sans"/>
                <a:ea typeface="Open Sans"/>
                <a:cs typeface="Open Sans"/>
                <a:sym typeface="Open Sans"/>
              </a:rPr>
              <a:t>    SUM(new_deaths) AS total_deaths</a:t>
            </a:r>
          </a:p>
          <a:p>
            <a:pPr algn="just">
              <a:lnSpc>
                <a:spcPts val="2226"/>
              </a:lnSpc>
            </a:pPr>
            <a:r>
              <a:rPr lang="en-US" sz="1589">
                <a:solidFill>
                  <a:srgbClr val="1F2020"/>
                </a:solidFill>
                <a:latin typeface="Open Sans"/>
                <a:ea typeface="Open Sans"/>
                <a:cs typeface="Open Sans"/>
                <a:sym typeface="Open Sans"/>
              </a:rPr>
              <a:t>FROM </a:t>
            </a:r>
          </a:p>
          <a:p>
            <a:pPr algn="just">
              <a:lnSpc>
                <a:spcPts val="2226"/>
              </a:lnSpc>
            </a:pPr>
            <a:r>
              <a:rPr lang="en-US" sz="1589">
                <a:solidFill>
                  <a:srgbClr val="1F2020"/>
                </a:solidFill>
                <a:latin typeface="Open Sans"/>
                <a:ea typeface="Open Sans"/>
                <a:cs typeface="Open Sans"/>
                <a:sym typeface="Open Sans"/>
              </a:rPr>
              <a:t>    combined_mortality</a:t>
            </a:r>
          </a:p>
          <a:p>
            <a:pPr algn="just">
              <a:lnSpc>
                <a:spcPts val="2226"/>
              </a:lnSpc>
            </a:pPr>
            <a:r>
              <a:rPr lang="en-US" sz="1589">
                <a:solidFill>
                  <a:srgbClr val="1F2020"/>
                </a:solidFill>
                <a:latin typeface="Open Sans"/>
                <a:ea typeface="Open Sans"/>
                <a:cs typeface="Open Sans"/>
                <a:sym typeface="Open Sans"/>
              </a:rPr>
              <a:t>GROUP BY </a:t>
            </a:r>
          </a:p>
          <a:p>
            <a:pPr algn="just">
              <a:lnSpc>
                <a:spcPts val="2226"/>
              </a:lnSpc>
            </a:pPr>
            <a:r>
              <a:rPr lang="en-US" sz="1589">
                <a:solidFill>
                  <a:srgbClr val="1F2020"/>
                </a:solidFill>
                <a:latin typeface="Open Sans"/>
                <a:ea typeface="Open Sans"/>
                <a:cs typeface="Open Sans"/>
                <a:sym typeface="Open Sans"/>
              </a:rPr>
              <a:t>    characteristic_group</a:t>
            </a:r>
          </a:p>
          <a:p>
            <a:pPr algn="just">
              <a:lnSpc>
                <a:spcPts val="2226"/>
              </a:lnSpc>
            </a:pPr>
            <a:r>
              <a:rPr lang="en-US" sz="1589">
                <a:solidFill>
                  <a:srgbClr val="1F2020"/>
                </a:solidFill>
                <a:latin typeface="Open Sans"/>
                <a:ea typeface="Open Sans"/>
                <a:cs typeface="Open Sans"/>
                <a:sym typeface="Open Sans"/>
              </a:rPr>
              <a:t>ORDER BY </a:t>
            </a:r>
          </a:p>
          <a:p>
            <a:pPr algn="just">
              <a:lnSpc>
                <a:spcPts val="2226"/>
              </a:lnSpc>
            </a:pPr>
            <a:r>
              <a:rPr lang="en-US" sz="1589">
                <a:solidFill>
                  <a:srgbClr val="1F2020"/>
                </a:solidFill>
                <a:latin typeface="Open Sans"/>
                <a:ea typeface="Open Sans"/>
                <a:cs typeface="Open Sans"/>
                <a:sym typeface="Open Sans"/>
              </a:rPr>
              <a:t>    total_deaths DESC;</a:t>
            </a:r>
          </a:p>
          <a:p>
            <a:pPr algn="just">
              <a:lnSpc>
                <a:spcPts val="2226"/>
              </a:lnSpc>
            </a:pPr>
            <a:endParaRPr lang="en-US" sz="1589">
              <a:solidFill>
                <a:srgbClr val="1F2020"/>
              </a:solidFill>
              <a:latin typeface="Open Sans"/>
              <a:ea typeface="Open Sans"/>
              <a:cs typeface="Open Sans"/>
              <a:sym typeface="Open Sans"/>
            </a:endParaRPr>
          </a:p>
          <a:p>
            <a:pPr algn="just">
              <a:lnSpc>
                <a:spcPts val="2226"/>
              </a:lnSpc>
            </a:pPr>
            <a:r>
              <a:rPr lang="en-US" sz="1589">
                <a:solidFill>
                  <a:srgbClr val="1F2020"/>
                </a:solidFill>
                <a:latin typeface="Open Sans"/>
                <a:ea typeface="Open Sans"/>
                <a:cs typeface="Open Sans"/>
                <a:sym typeface="Open Sans"/>
              </a:rPr>
              <a:t>CREATE TABLE combined_mortality AS</a:t>
            </a:r>
          </a:p>
          <a:p>
            <a:pPr algn="just">
              <a:lnSpc>
                <a:spcPts val="2226"/>
              </a:lnSpc>
            </a:pPr>
            <a:r>
              <a:rPr lang="en-US" sz="1589">
                <a:solidFill>
                  <a:srgbClr val="1F2020"/>
                </a:solidFill>
                <a:latin typeface="Open Sans"/>
                <a:ea typeface="Open Sans"/>
                <a:cs typeface="Open Sans"/>
                <a:sym typeface="Open Sans"/>
              </a:rPr>
              <a:t>SELECT * FROM 0_4</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18_20</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21_24</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50_59</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60_69</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60_69</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70_79</a:t>
            </a:r>
          </a:p>
          <a:p>
            <a:pPr algn="just">
              <a:lnSpc>
                <a:spcPts val="2226"/>
              </a:lnSpc>
            </a:pPr>
            <a:r>
              <a:rPr lang="en-US" sz="1589">
                <a:solidFill>
                  <a:srgbClr val="1F2020"/>
                </a:solidFill>
                <a:latin typeface="Open Sans"/>
                <a:ea typeface="Open Sans"/>
                <a:cs typeface="Open Sans"/>
                <a:sym typeface="Open Sans"/>
              </a:rPr>
              <a:t>UNION ALL</a:t>
            </a:r>
          </a:p>
          <a:p>
            <a:pPr algn="just">
              <a:lnSpc>
                <a:spcPts val="2226"/>
              </a:lnSpc>
            </a:pPr>
            <a:r>
              <a:rPr lang="en-US" sz="1589">
                <a:solidFill>
                  <a:srgbClr val="1F2020"/>
                </a:solidFill>
                <a:latin typeface="Open Sans"/>
                <a:ea typeface="Open Sans"/>
                <a:cs typeface="Open Sans"/>
                <a:sym typeface="Open Sans"/>
              </a:rPr>
              <a:t>SELECT * FROM 80_</a:t>
            </a:r>
          </a:p>
          <a:p>
            <a:pPr algn="just">
              <a:lnSpc>
                <a:spcPts val="2226"/>
              </a:lnSpc>
              <a:spcBef>
                <a:spcPct val="0"/>
              </a:spcBef>
            </a:pPr>
            <a:endParaRPr lang="en-US" sz="1589">
              <a:solidFill>
                <a:srgbClr val="1F2020"/>
              </a:solidFill>
              <a:latin typeface="Open Sans"/>
              <a:ea typeface="Open Sans"/>
              <a:cs typeface="Open Sans"/>
              <a:sym typeface="Open Sans"/>
            </a:endParaRPr>
          </a:p>
        </p:txBody>
      </p:sp>
      <p:grpSp>
        <p:nvGrpSpPr>
          <p:cNvPr id="20" name="Group 20"/>
          <p:cNvGrpSpPr/>
          <p:nvPr/>
        </p:nvGrpSpPr>
        <p:grpSpPr>
          <a:xfrm>
            <a:off x="673429" y="6442719"/>
            <a:ext cx="8545833" cy="47625"/>
            <a:chOff x="0" y="0"/>
            <a:chExt cx="2250754" cy="12543"/>
          </a:xfrm>
        </p:grpSpPr>
        <p:sp>
          <p:nvSpPr>
            <p:cNvPr id="21" name="Freeform 21"/>
            <p:cNvSpPr/>
            <p:nvPr/>
          </p:nvSpPr>
          <p:spPr>
            <a:xfrm>
              <a:off x="0" y="0"/>
              <a:ext cx="2250754" cy="12543"/>
            </a:xfrm>
            <a:custGeom>
              <a:avLst/>
              <a:gdLst/>
              <a:ahLst/>
              <a:cxnLst/>
              <a:rect l="l" t="t" r="r" b="b"/>
              <a:pathLst>
                <a:path w="2250754" h="12543">
                  <a:moveTo>
                    <a:pt x="6272" y="0"/>
                  </a:moveTo>
                  <a:lnTo>
                    <a:pt x="2244483" y="0"/>
                  </a:lnTo>
                  <a:cubicBezTo>
                    <a:pt x="2246146" y="0"/>
                    <a:pt x="2247741" y="661"/>
                    <a:pt x="2248917" y="1837"/>
                  </a:cubicBezTo>
                  <a:cubicBezTo>
                    <a:pt x="2250093" y="3013"/>
                    <a:pt x="2250754" y="4608"/>
                    <a:pt x="2250754" y="6272"/>
                  </a:cubicBezTo>
                  <a:lnTo>
                    <a:pt x="2250754" y="6272"/>
                  </a:lnTo>
                  <a:cubicBezTo>
                    <a:pt x="2250754" y="7935"/>
                    <a:pt x="2250093" y="9530"/>
                    <a:pt x="2248917" y="10706"/>
                  </a:cubicBezTo>
                  <a:cubicBezTo>
                    <a:pt x="2247741" y="11882"/>
                    <a:pt x="2246146" y="12543"/>
                    <a:pt x="224448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22" name="TextBox 22"/>
            <p:cNvSpPr txBox="1"/>
            <p:nvPr/>
          </p:nvSpPr>
          <p:spPr>
            <a:xfrm>
              <a:off x="0" y="-38100"/>
              <a:ext cx="2250754" cy="5064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5420876" y="6442398"/>
            <a:ext cx="7548506" cy="48266"/>
            <a:chOff x="0" y="0"/>
            <a:chExt cx="1988084" cy="12712"/>
          </a:xfrm>
        </p:grpSpPr>
        <p:sp>
          <p:nvSpPr>
            <p:cNvPr id="24" name="Freeform 24"/>
            <p:cNvSpPr/>
            <p:nvPr/>
          </p:nvSpPr>
          <p:spPr>
            <a:xfrm>
              <a:off x="0" y="0"/>
              <a:ext cx="1988084" cy="12712"/>
            </a:xfrm>
            <a:custGeom>
              <a:avLst/>
              <a:gdLst/>
              <a:ahLst/>
              <a:cxnLst/>
              <a:rect l="l" t="t" r="r" b="b"/>
              <a:pathLst>
                <a:path w="1988084" h="12712">
                  <a:moveTo>
                    <a:pt x="6356" y="0"/>
                  </a:moveTo>
                  <a:lnTo>
                    <a:pt x="1981728" y="0"/>
                  </a:lnTo>
                  <a:cubicBezTo>
                    <a:pt x="1985238" y="0"/>
                    <a:pt x="1988084" y="2846"/>
                    <a:pt x="1988084" y="6356"/>
                  </a:cubicBezTo>
                  <a:lnTo>
                    <a:pt x="1988084" y="6356"/>
                  </a:lnTo>
                  <a:cubicBezTo>
                    <a:pt x="1988084" y="8042"/>
                    <a:pt x="1987414" y="9658"/>
                    <a:pt x="1986222" y="10850"/>
                  </a:cubicBezTo>
                  <a:cubicBezTo>
                    <a:pt x="1985030" y="12042"/>
                    <a:pt x="1983414" y="12712"/>
                    <a:pt x="1981728" y="12712"/>
                  </a:cubicBezTo>
                  <a:lnTo>
                    <a:pt x="6356" y="12712"/>
                  </a:lnTo>
                  <a:cubicBezTo>
                    <a:pt x="4670" y="12712"/>
                    <a:pt x="3054" y="12042"/>
                    <a:pt x="1862" y="10850"/>
                  </a:cubicBezTo>
                  <a:cubicBezTo>
                    <a:pt x="670" y="9658"/>
                    <a:pt x="0" y="8042"/>
                    <a:pt x="0" y="6356"/>
                  </a:cubicBezTo>
                  <a:lnTo>
                    <a:pt x="0" y="6356"/>
                  </a:lnTo>
                  <a:cubicBezTo>
                    <a:pt x="0" y="4670"/>
                    <a:pt x="670" y="3054"/>
                    <a:pt x="1862" y="1862"/>
                  </a:cubicBezTo>
                  <a:cubicBezTo>
                    <a:pt x="3054" y="670"/>
                    <a:pt x="4670" y="0"/>
                    <a:pt x="6356" y="0"/>
                  </a:cubicBezTo>
                  <a:close/>
                </a:path>
              </a:pathLst>
            </a:custGeom>
            <a:solidFill>
              <a:srgbClr val="FF7300"/>
            </a:solidFill>
          </p:spPr>
          <p:txBody>
            <a:bodyPr/>
            <a:lstStyle/>
            <a:p>
              <a:endParaRPr lang="en-CA"/>
            </a:p>
          </p:txBody>
        </p:sp>
        <p:sp>
          <p:nvSpPr>
            <p:cNvPr id="25" name="TextBox 25"/>
            <p:cNvSpPr txBox="1"/>
            <p:nvPr/>
          </p:nvSpPr>
          <p:spPr>
            <a:xfrm>
              <a:off x="0" y="-38100"/>
              <a:ext cx="1988084" cy="5081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170996" y="1663578"/>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1303863" y="931826"/>
            <a:ext cx="16708806" cy="731752"/>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Queries</a:t>
            </a:r>
          </a:p>
        </p:txBody>
      </p:sp>
      <p:sp>
        <p:nvSpPr>
          <p:cNvPr id="17" name="TextBox 17"/>
          <p:cNvSpPr txBox="1"/>
          <p:nvPr/>
        </p:nvSpPr>
        <p:spPr>
          <a:xfrm>
            <a:off x="673429" y="1958853"/>
            <a:ext cx="8312000" cy="3312414"/>
          </a:xfrm>
          <a:prstGeom prst="rect">
            <a:avLst/>
          </a:prstGeom>
        </p:spPr>
        <p:txBody>
          <a:bodyPr lIns="0" tIns="0" rIns="0" bIns="0" rtlCol="0" anchor="t">
            <a:spAutoFit/>
          </a:bodyPr>
          <a:lstStyle/>
          <a:p>
            <a:pPr algn="just">
              <a:lnSpc>
                <a:spcPts val="2226"/>
              </a:lnSpc>
            </a:pPr>
            <a:r>
              <a:rPr lang="en-US" sz="1589">
                <a:solidFill>
                  <a:srgbClr val="1F2020"/>
                </a:solidFill>
                <a:latin typeface="Open Sans"/>
                <a:ea typeface="Open Sans"/>
                <a:cs typeface="Open Sans"/>
                <a:sym typeface="Open Sans"/>
              </a:rPr>
              <a:t>SELECT </a:t>
            </a:r>
          </a:p>
          <a:p>
            <a:pPr algn="just">
              <a:lnSpc>
                <a:spcPts val="2226"/>
              </a:lnSpc>
            </a:pPr>
            <a:r>
              <a:rPr lang="en-US" sz="1589">
                <a:solidFill>
                  <a:srgbClr val="1F2020"/>
                </a:solidFill>
                <a:latin typeface="Open Sans"/>
                <a:ea typeface="Open Sans"/>
                <a:cs typeface="Open Sans"/>
                <a:sym typeface="Open Sans"/>
              </a:rPr>
              <a:t>    characteristic_group AS age_group,</a:t>
            </a:r>
          </a:p>
          <a:p>
            <a:pPr algn="just">
              <a:lnSpc>
                <a:spcPts val="2226"/>
              </a:lnSpc>
            </a:pPr>
            <a:r>
              <a:rPr lang="en-US" sz="1589">
                <a:solidFill>
                  <a:srgbClr val="1F2020"/>
                </a:solidFill>
                <a:latin typeface="Open Sans"/>
                <a:ea typeface="Open Sans"/>
                <a:cs typeface="Open Sans"/>
                <a:sym typeface="Open Sans"/>
              </a:rPr>
              <a:t>    SUM(cumulative_deaths) AS total_cumulative_deaths</a:t>
            </a:r>
          </a:p>
          <a:p>
            <a:pPr algn="just">
              <a:lnSpc>
                <a:spcPts val="2226"/>
              </a:lnSpc>
            </a:pPr>
            <a:r>
              <a:rPr lang="en-US" sz="1589">
                <a:solidFill>
                  <a:srgbClr val="1F2020"/>
                </a:solidFill>
                <a:latin typeface="Open Sans"/>
                <a:ea typeface="Open Sans"/>
                <a:cs typeface="Open Sans"/>
                <a:sym typeface="Open Sans"/>
              </a:rPr>
              <a:t>FROM </a:t>
            </a:r>
          </a:p>
          <a:p>
            <a:pPr algn="just">
              <a:lnSpc>
                <a:spcPts val="2226"/>
              </a:lnSpc>
            </a:pPr>
            <a:r>
              <a:rPr lang="en-US" sz="1589">
                <a:solidFill>
                  <a:srgbClr val="1F2020"/>
                </a:solidFill>
                <a:latin typeface="Open Sans"/>
                <a:ea typeface="Open Sans"/>
                <a:cs typeface="Open Sans"/>
                <a:sym typeface="Open Sans"/>
              </a:rPr>
              <a:t>    combined_mortality</a:t>
            </a:r>
          </a:p>
          <a:p>
            <a:pPr algn="just">
              <a:lnSpc>
                <a:spcPts val="2226"/>
              </a:lnSpc>
            </a:pPr>
            <a:r>
              <a:rPr lang="en-US" sz="1589">
                <a:solidFill>
                  <a:srgbClr val="1F2020"/>
                </a:solidFill>
                <a:latin typeface="Open Sans"/>
                <a:ea typeface="Open Sans"/>
                <a:cs typeface="Open Sans"/>
                <a:sym typeface="Open Sans"/>
              </a:rPr>
              <a:t>WHERE </a:t>
            </a:r>
          </a:p>
          <a:p>
            <a:pPr algn="just">
              <a:lnSpc>
                <a:spcPts val="2226"/>
              </a:lnSpc>
            </a:pPr>
            <a:r>
              <a:rPr lang="en-US" sz="1589">
                <a:solidFill>
                  <a:srgbClr val="1F2020"/>
                </a:solidFill>
                <a:latin typeface="Open Sans"/>
                <a:ea typeface="Open Sans"/>
                <a:cs typeface="Open Sans"/>
                <a:sym typeface="Open Sans"/>
              </a:rPr>
              <a:t>    YEAR = 2020</a:t>
            </a:r>
          </a:p>
          <a:p>
            <a:pPr algn="just">
              <a:lnSpc>
                <a:spcPts val="2226"/>
              </a:lnSpc>
            </a:pPr>
            <a:r>
              <a:rPr lang="en-US" sz="1589">
                <a:solidFill>
                  <a:srgbClr val="1F2020"/>
                </a:solidFill>
                <a:latin typeface="Open Sans"/>
                <a:ea typeface="Open Sans"/>
                <a:cs typeface="Open Sans"/>
                <a:sym typeface="Open Sans"/>
              </a:rPr>
              <a:t>GROUP BY </a:t>
            </a:r>
          </a:p>
          <a:p>
            <a:pPr algn="just">
              <a:lnSpc>
                <a:spcPts val="2226"/>
              </a:lnSpc>
            </a:pPr>
            <a:r>
              <a:rPr lang="en-US" sz="1589">
                <a:solidFill>
                  <a:srgbClr val="1F2020"/>
                </a:solidFill>
                <a:latin typeface="Open Sans"/>
                <a:ea typeface="Open Sans"/>
                <a:cs typeface="Open Sans"/>
                <a:sym typeface="Open Sans"/>
              </a:rPr>
              <a:t>    characteristic_group</a:t>
            </a:r>
          </a:p>
          <a:p>
            <a:pPr algn="just">
              <a:lnSpc>
                <a:spcPts val="2226"/>
              </a:lnSpc>
            </a:pPr>
            <a:r>
              <a:rPr lang="en-US" sz="1589">
                <a:solidFill>
                  <a:srgbClr val="1F2020"/>
                </a:solidFill>
                <a:latin typeface="Open Sans"/>
                <a:ea typeface="Open Sans"/>
                <a:cs typeface="Open Sans"/>
                <a:sym typeface="Open Sans"/>
              </a:rPr>
              <a:t>ORDER BY </a:t>
            </a:r>
          </a:p>
          <a:p>
            <a:pPr algn="just">
              <a:lnSpc>
                <a:spcPts val="2226"/>
              </a:lnSpc>
            </a:pPr>
            <a:r>
              <a:rPr lang="en-US" sz="1589">
                <a:solidFill>
                  <a:srgbClr val="1F2020"/>
                </a:solidFill>
                <a:latin typeface="Open Sans"/>
                <a:ea typeface="Open Sans"/>
                <a:cs typeface="Open Sans"/>
                <a:sym typeface="Open Sans"/>
              </a:rPr>
              <a:t>    total_cumulative_deaths DESC;</a:t>
            </a:r>
          </a:p>
          <a:p>
            <a:pPr algn="just">
              <a:lnSpc>
                <a:spcPts val="2226"/>
              </a:lnSpc>
              <a:spcBef>
                <a:spcPct val="0"/>
              </a:spcBef>
            </a:pPr>
            <a:endParaRPr lang="en-US" sz="1589">
              <a:solidFill>
                <a:srgbClr val="1F2020"/>
              </a:solidFill>
              <a:latin typeface="Open Sans"/>
              <a:ea typeface="Open Sans"/>
              <a:cs typeface="Open Sans"/>
              <a:sym typeface="Open Sans"/>
            </a:endParaRPr>
          </a:p>
        </p:txBody>
      </p:sp>
      <p:sp>
        <p:nvSpPr>
          <p:cNvPr id="18" name="TextBox 18"/>
          <p:cNvSpPr txBox="1"/>
          <p:nvPr/>
        </p:nvSpPr>
        <p:spPr>
          <a:xfrm>
            <a:off x="673429" y="5639131"/>
            <a:ext cx="8114281" cy="4687591"/>
          </a:xfrm>
          <a:prstGeom prst="rect">
            <a:avLst/>
          </a:prstGeom>
        </p:spPr>
        <p:txBody>
          <a:bodyPr lIns="0" tIns="0" rIns="0" bIns="0" rtlCol="0" anchor="t">
            <a:spAutoFit/>
          </a:bodyPr>
          <a:lstStyle/>
          <a:p>
            <a:pPr algn="l">
              <a:lnSpc>
                <a:spcPts val="2209"/>
              </a:lnSpc>
            </a:pPr>
            <a:r>
              <a:rPr lang="en-US" sz="1577">
                <a:solidFill>
                  <a:srgbClr val="1F2020"/>
                </a:solidFill>
                <a:latin typeface="Canva Sans"/>
                <a:ea typeface="Canva Sans"/>
                <a:cs typeface="Canva Sans"/>
                <a:sym typeface="Canva Sans"/>
              </a:rPr>
              <a:t>WITH CombinedData AS (</a:t>
            </a:r>
          </a:p>
          <a:p>
            <a:pPr algn="l">
              <a:lnSpc>
                <a:spcPts val="2209"/>
              </a:lnSpc>
            </a:pPr>
            <a:r>
              <a:rPr lang="en-US" sz="1577">
                <a:solidFill>
                  <a:srgbClr val="1F2020"/>
                </a:solidFill>
                <a:latin typeface="Canva Sans"/>
                <a:ea typeface="Canva Sans"/>
                <a:cs typeface="Canva Sans"/>
                <a:sym typeface="Canva Sans"/>
              </a:rPr>
              <a:t>    SELECT</a:t>
            </a:r>
          </a:p>
          <a:p>
            <a:pPr algn="l">
              <a:lnSpc>
                <a:spcPts val="2209"/>
              </a:lnSpc>
            </a:pPr>
            <a:r>
              <a:rPr lang="en-US" sz="1577">
                <a:solidFill>
                  <a:srgbClr val="1F2020"/>
                </a:solidFill>
                <a:latin typeface="Canva Sans"/>
                <a:ea typeface="Canva Sans"/>
                <a:cs typeface="Canva Sans"/>
                <a:sym typeface="Canva Sans"/>
              </a:rPr>
              <a:t>        dt.Date_id,</a:t>
            </a:r>
          </a:p>
          <a:p>
            <a:pPr algn="l">
              <a:lnSpc>
                <a:spcPts val="2209"/>
              </a:lnSpc>
            </a:pPr>
            <a:r>
              <a:rPr lang="en-US" sz="1577">
                <a:solidFill>
                  <a:srgbClr val="1F2020"/>
                </a:solidFill>
                <a:latin typeface="Canva Sans"/>
                <a:ea typeface="Canva Sans"/>
                <a:cs typeface="Canva Sans"/>
                <a:sym typeface="Canva Sans"/>
              </a:rPr>
              <a:t>        dt.Date,</a:t>
            </a:r>
          </a:p>
          <a:p>
            <a:pPr algn="l">
              <a:lnSpc>
                <a:spcPts val="2209"/>
              </a:lnSpc>
            </a:pPr>
            <a:r>
              <a:rPr lang="en-US" sz="1577">
                <a:solidFill>
                  <a:srgbClr val="1F2020"/>
                </a:solidFill>
                <a:latin typeface="Canva Sans"/>
                <a:ea typeface="Canva Sans"/>
                <a:cs typeface="Canva Sans"/>
                <a:sym typeface="Canva Sans"/>
              </a:rPr>
              <a:t>        dt.Month,</a:t>
            </a:r>
          </a:p>
          <a:p>
            <a:pPr algn="l">
              <a:lnSpc>
                <a:spcPts val="2209"/>
              </a:lnSpc>
            </a:pPr>
            <a:r>
              <a:rPr lang="en-US" sz="1577">
                <a:solidFill>
                  <a:srgbClr val="1F2020"/>
                </a:solidFill>
                <a:latin typeface="Canva Sans"/>
                <a:ea typeface="Canva Sans"/>
                <a:cs typeface="Canva Sans"/>
                <a:sym typeface="Canva Sans"/>
              </a:rPr>
              <a:t>        dt.Year,</a:t>
            </a:r>
          </a:p>
          <a:p>
            <a:pPr algn="l">
              <a:lnSpc>
                <a:spcPts val="2209"/>
              </a:lnSpc>
            </a:pPr>
            <a:r>
              <a:rPr lang="en-US" sz="1577">
                <a:solidFill>
                  <a:srgbClr val="1F2020"/>
                </a:solidFill>
                <a:latin typeface="Canva Sans"/>
                <a:ea typeface="Canva Sans"/>
                <a:cs typeface="Canva Sans"/>
                <a:sym typeface="Canva Sans"/>
              </a:rPr>
              <a:t>        dt.Day_of_week,</a:t>
            </a:r>
          </a:p>
          <a:p>
            <a:pPr algn="l">
              <a:lnSpc>
                <a:spcPts val="2209"/>
              </a:lnSpc>
            </a:pPr>
            <a:r>
              <a:rPr lang="en-US" sz="1577">
                <a:solidFill>
                  <a:srgbClr val="1F2020"/>
                </a:solidFill>
                <a:latin typeface="Canva Sans"/>
                <a:ea typeface="Canva Sans"/>
                <a:cs typeface="Canva Sans"/>
                <a:sym typeface="Canva Sans"/>
              </a:rPr>
              <a:t>        'MedSurg' AS Hospital_Type,</a:t>
            </a:r>
          </a:p>
          <a:p>
            <a:pPr algn="l">
              <a:lnSpc>
                <a:spcPts val="2209"/>
              </a:lnSpc>
            </a:pPr>
            <a:r>
              <a:rPr lang="en-US" sz="1577">
                <a:solidFill>
                  <a:srgbClr val="1F2020"/>
                </a:solidFill>
                <a:latin typeface="Canva Sans"/>
                <a:ea typeface="Canva Sans"/>
                <a:cs typeface="Canva Sans"/>
                <a:sym typeface="Canva Sans"/>
              </a:rPr>
              <a:t>        ms.patient_count,</a:t>
            </a:r>
          </a:p>
          <a:p>
            <a:pPr algn="l">
              <a:lnSpc>
                <a:spcPts val="2209"/>
              </a:lnSpc>
            </a:pPr>
            <a:r>
              <a:rPr lang="en-US" sz="1577">
                <a:solidFill>
                  <a:srgbClr val="1F2020"/>
                </a:solidFill>
                <a:latin typeface="Canva Sans"/>
                <a:ea typeface="Canva Sans"/>
                <a:cs typeface="Canva Sans"/>
                <a:sym typeface="Canva Sans"/>
              </a:rPr>
              <a:t>        cm.new_deaths,</a:t>
            </a:r>
          </a:p>
          <a:p>
            <a:pPr algn="l">
              <a:lnSpc>
                <a:spcPts val="2209"/>
              </a:lnSpc>
            </a:pPr>
            <a:r>
              <a:rPr lang="en-US" sz="1577">
                <a:solidFill>
                  <a:srgbClr val="1F2020"/>
                </a:solidFill>
                <a:latin typeface="Canva Sans"/>
                <a:ea typeface="Canva Sans"/>
                <a:cs typeface="Canva Sans"/>
                <a:sym typeface="Canva Sans"/>
              </a:rPr>
              <a:t>        cm.cumulative_deaths</a:t>
            </a:r>
          </a:p>
          <a:p>
            <a:pPr algn="l">
              <a:lnSpc>
                <a:spcPts val="2209"/>
              </a:lnSpc>
            </a:pPr>
            <a:r>
              <a:rPr lang="en-US" sz="1577">
                <a:solidFill>
                  <a:srgbClr val="1F2020"/>
                </a:solidFill>
                <a:latin typeface="Canva Sans"/>
                <a:ea typeface="Canva Sans"/>
                <a:cs typeface="Canva Sans"/>
                <a:sym typeface="Canva Sans"/>
              </a:rPr>
              <a:t>    FROM date_table dt</a:t>
            </a:r>
          </a:p>
          <a:p>
            <a:pPr algn="l">
              <a:lnSpc>
                <a:spcPts val="2209"/>
              </a:lnSpc>
            </a:pPr>
            <a:r>
              <a:rPr lang="en-US" sz="1577">
                <a:solidFill>
                  <a:srgbClr val="1F2020"/>
                </a:solidFill>
                <a:latin typeface="Canva Sans"/>
                <a:ea typeface="Canva Sans"/>
                <a:cs typeface="Canva Sans"/>
                <a:sym typeface="Canva Sans"/>
              </a:rPr>
              <a:t>    JOIN archive_covid_19_med_sug ms ON dt.Date_id = ms.Date_id</a:t>
            </a:r>
          </a:p>
          <a:p>
            <a:pPr algn="l">
              <a:lnSpc>
                <a:spcPts val="2209"/>
              </a:lnSpc>
            </a:pPr>
            <a:r>
              <a:rPr lang="en-US" sz="1577">
                <a:solidFill>
                  <a:srgbClr val="1F2020"/>
                </a:solidFill>
                <a:latin typeface="Canva Sans"/>
                <a:ea typeface="Canva Sans"/>
                <a:cs typeface="Canva Sans"/>
                <a:sym typeface="Canva Sans"/>
              </a:rPr>
              <a:t>    LEFT JOIN combined_mortality cm ON dt.Date_id = cm.Date_id</a:t>
            </a:r>
          </a:p>
          <a:p>
            <a:pPr algn="l">
              <a:lnSpc>
                <a:spcPts val="2209"/>
              </a:lnSpc>
            </a:pPr>
            <a:endParaRPr lang="en-US" sz="1577">
              <a:solidFill>
                <a:srgbClr val="1F2020"/>
              </a:solidFill>
              <a:latin typeface="Canva Sans"/>
              <a:ea typeface="Canva Sans"/>
              <a:cs typeface="Canva Sans"/>
              <a:sym typeface="Canva Sans"/>
            </a:endParaRPr>
          </a:p>
          <a:p>
            <a:pPr algn="l">
              <a:lnSpc>
                <a:spcPts val="2209"/>
              </a:lnSpc>
            </a:pPr>
            <a:r>
              <a:rPr lang="en-US" sz="1577">
                <a:solidFill>
                  <a:srgbClr val="1F2020"/>
                </a:solidFill>
                <a:latin typeface="Canva Sans"/>
                <a:ea typeface="Canva Sans"/>
                <a:cs typeface="Canva Sans"/>
                <a:sym typeface="Canva Sans"/>
              </a:rPr>
              <a:t>    UNION ALL</a:t>
            </a:r>
          </a:p>
          <a:p>
            <a:pPr algn="l">
              <a:lnSpc>
                <a:spcPts val="2209"/>
              </a:lnSpc>
              <a:spcBef>
                <a:spcPct val="0"/>
              </a:spcBef>
            </a:pPr>
            <a:endParaRPr lang="en-US" sz="1577">
              <a:solidFill>
                <a:srgbClr val="1F2020"/>
              </a:solidFill>
              <a:latin typeface="Canva Sans"/>
              <a:ea typeface="Canva Sans"/>
              <a:cs typeface="Canva Sans"/>
              <a:sym typeface="Canva Sans"/>
            </a:endParaRPr>
          </a:p>
        </p:txBody>
      </p:sp>
      <p:sp>
        <p:nvSpPr>
          <p:cNvPr id="19" name="TextBox 19"/>
          <p:cNvSpPr txBox="1"/>
          <p:nvPr/>
        </p:nvSpPr>
        <p:spPr>
          <a:xfrm>
            <a:off x="9600262" y="1958853"/>
            <a:ext cx="7835729" cy="8008239"/>
          </a:xfrm>
          <a:prstGeom prst="rect">
            <a:avLst/>
          </a:prstGeom>
        </p:spPr>
        <p:txBody>
          <a:bodyPr lIns="0" tIns="0" rIns="0" bIns="0" rtlCol="0" anchor="t">
            <a:spAutoFit/>
          </a:bodyPr>
          <a:lstStyle/>
          <a:p>
            <a:pPr algn="just">
              <a:lnSpc>
                <a:spcPts val="2226"/>
              </a:lnSpc>
            </a:pPr>
            <a:r>
              <a:rPr lang="en-US" sz="1589">
                <a:solidFill>
                  <a:srgbClr val="1F2020"/>
                </a:solidFill>
                <a:latin typeface="Open Sans"/>
                <a:ea typeface="Open Sans"/>
                <a:cs typeface="Open Sans"/>
                <a:sym typeface="Open Sans"/>
              </a:rPr>
              <a:t>SELECT</a:t>
            </a:r>
          </a:p>
          <a:p>
            <a:pPr algn="just">
              <a:lnSpc>
                <a:spcPts val="2226"/>
              </a:lnSpc>
            </a:pPr>
            <a:r>
              <a:rPr lang="en-US" sz="1589">
                <a:solidFill>
                  <a:srgbClr val="1F2020"/>
                </a:solidFill>
                <a:latin typeface="Open Sans"/>
                <a:ea typeface="Open Sans"/>
                <a:cs typeface="Open Sans"/>
                <a:sym typeface="Open Sans"/>
              </a:rPr>
              <a:t>        dt.Date_id,</a:t>
            </a:r>
          </a:p>
          <a:p>
            <a:pPr algn="just">
              <a:lnSpc>
                <a:spcPts val="2226"/>
              </a:lnSpc>
            </a:pPr>
            <a:r>
              <a:rPr lang="en-US" sz="1589">
                <a:solidFill>
                  <a:srgbClr val="1F2020"/>
                </a:solidFill>
                <a:latin typeface="Open Sans"/>
                <a:ea typeface="Open Sans"/>
                <a:cs typeface="Open Sans"/>
                <a:sym typeface="Open Sans"/>
              </a:rPr>
              <a:t>        dt.Date,</a:t>
            </a:r>
          </a:p>
          <a:p>
            <a:pPr algn="just">
              <a:lnSpc>
                <a:spcPts val="2226"/>
              </a:lnSpc>
            </a:pPr>
            <a:r>
              <a:rPr lang="en-US" sz="1589">
                <a:solidFill>
                  <a:srgbClr val="1F2020"/>
                </a:solidFill>
                <a:latin typeface="Open Sans"/>
                <a:ea typeface="Open Sans"/>
                <a:cs typeface="Open Sans"/>
                <a:sym typeface="Open Sans"/>
              </a:rPr>
              <a:t>        dt.Month,</a:t>
            </a:r>
          </a:p>
          <a:p>
            <a:pPr algn="just">
              <a:lnSpc>
                <a:spcPts val="2226"/>
              </a:lnSpc>
            </a:pPr>
            <a:r>
              <a:rPr lang="en-US" sz="1589">
                <a:solidFill>
                  <a:srgbClr val="1F2020"/>
                </a:solidFill>
                <a:latin typeface="Open Sans"/>
                <a:ea typeface="Open Sans"/>
                <a:cs typeface="Open Sans"/>
                <a:sym typeface="Open Sans"/>
              </a:rPr>
              <a:t>        dt.Year,</a:t>
            </a:r>
          </a:p>
          <a:p>
            <a:pPr algn="just">
              <a:lnSpc>
                <a:spcPts val="2226"/>
              </a:lnSpc>
            </a:pPr>
            <a:r>
              <a:rPr lang="en-US" sz="1589">
                <a:solidFill>
                  <a:srgbClr val="1F2020"/>
                </a:solidFill>
                <a:latin typeface="Open Sans"/>
                <a:ea typeface="Open Sans"/>
                <a:cs typeface="Open Sans"/>
                <a:sym typeface="Open Sans"/>
              </a:rPr>
              <a:t>        dt.Day_of_week,</a:t>
            </a:r>
          </a:p>
          <a:p>
            <a:pPr algn="just">
              <a:lnSpc>
                <a:spcPts val="2226"/>
              </a:lnSpc>
            </a:pPr>
            <a:r>
              <a:rPr lang="en-US" sz="1589">
                <a:solidFill>
                  <a:srgbClr val="1F2020"/>
                </a:solidFill>
                <a:latin typeface="Open Sans"/>
                <a:ea typeface="Open Sans"/>
                <a:cs typeface="Open Sans"/>
                <a:sym typeface="Open Sans"/>
              </a:rPr>
              <a:t>        'ICU' AS Hospital_Type,</a:t>
            </a:r>
          </a:p>
          <a:p>
            <a:pPr algn="just">
              <a:lnSpc>
                <a:spcPts val="2226"/>
              </a:lnSpc>
            </a:pPr>
            <a:r>
              <a:rPr lang="en-US" sz="1589">
                <a:solidFill>
                  <a:srgbClr val="1F2020"/>
                </a:solidFill>
                <a:latin typeface="Open Sans"/>
                <a:ea typeface="Open Sans"/>
                <a:cs typeface="Open Sans"/>
                <a:sym typeface="Open Sans"/>
              </a:rPr>
              <a:t>        icu.patient_count,</a:t>
            </a:r>
          </a:p>
          <a:p>
            <a:pPr algn="just">
              <a:lnSpc>
                <a:spcPts val="2226"/>
              </a:lnSpc>
            </a:pPr>
            <a:r>
              <a:rPr lang="en-US" sz="1589">
                <a:solidFill>
                  <a:srgbClr val="1F2020"/>
                </a:solidFill>
                <a:latin typeface="Open Sans"/>
                <a:ea typeface="Open Sans"/>
                <a:cs typeface="Open Sans"/>
                <a:sym typeface="Open Sans"/>
              </a:rPr>
              <a:t>        cm.new_deaths,</a:t>
            </a:r>
          </a:p>
          <a:p>
            <a:pPr algn="just">
              <a:lnSpc>
                <a:spcPts val="2226"/>
              </a:lnSpc>
            </a:pPr>
            <a:r>
              <a:rPr lang="en-US" sz="1589">
                <a:solidFill>
                  <a:srgbClr val="1F2020"/>
                </a:solidFill>
                <a:latin typeface="Open Sans"/>
                <a:ea typeface="Open Sans"/>
                <a:cs typeface="Open Sans"/>
                <a:sym typeface="Open Sans"/>
              </a:rPr>
              <a:t>        cm.cumulative_deaths</a:t>
            </a:r>
          </a:p>
          <a:p>
            <a:pPr algn="just">
              <a:lnSpc>
                <a:spcPts val="2226"/>
              </a:lnSpc>
            </a:pPr>
            <a:r>
              <a:rPr lang="en-US" sz="1589">
                <a:solidFill>
                  <a:srgbClr val="1F2020"/>
                </a:solidFill>
                <a:latin typeface="Open Sans"/>
                <a:ea typeface="Open Sans"/>
                <a:cs typeface="Open Sans"/>
                <a:sym typeface="Open Sans"/>
              </a:rPr>
              <a:t>    FROM date_table dt</a:t>
            </a:r>
          </a:p>
          <a:p>
            <a:pPr algn="just">
              <a:lnSpc>
                <a:spcPts val="2226"/>
              </a:lnSpc>
            </a:pPr>
            <a:r>
              <a:rPr lang="en-US" sz="1589">
                <a:solidFill>
                  <a:srgbClr val="1F2020"/>
                </a:solidFill>
                <a:latin typeface="Open Sans"/>
                <a:ea typeface="Open Sans"/>
                <a:cs typeface="Open Sans"/>
                <a:sym typeface="Open Sans"/>
              </a:rPr>
              <a:t>    JOIN archived_covid_19_icu icu ON dt.Date_id = icu.Date_id</a:t>
            </a:r>
          </a:p>
          <a:p>
            <a:pPr algn="just">
              <a:lnSpc>
                <a:spcPts val="2226"/>
              </a:lnSpc>
            </a:pPr>
            <a:r>
              <a:rPr lang="en-US" sz="1589">
                <a:solidFill>
                  <a:srgbClr val="1F2020"/>
                </a:solidFill>
                <a:latin typeface="Open Sans"/>
                <a:ea typeface="Open Sans"/>
                <a:cs typeface="Open Sans"/>
                <a:sym typeface="Open Sans"/>
              </a:rPr>
              <a:t>    LEFT JOIN combined_mortality cm ON dt.Date_id = cm.Date_id</a:t>
            </a:r>
          </a:p>
          <a:p>
            <a:pPr algn="just">
              <a:lnSpc>
                <a:spcPts val="2226"/>
              </a:lnSpc>
            </a:pPr>
            <a:endParaRPr lang="en-US" sz="1589">
              <a:solidFill>
                <a:srgbClr val="1F2020"/>
              </a:solidFill>
              <a:latin typeface="Open Sans"/>
              <a:ea typeface="Open Sans"/>
              <a:cs typeface="Open Sans"/>
              <a:sym typeface="Open Sans"/>
            </a:endParaRPr>
          </a:p>
          <a:p>
            <a:pPr algn="just">
              <a:lnSpc>
                <a:spcPts val="2226"/>
              </a:lnSpc>
            </a:pPr>
            <a:r>
              <a:rPr lang="en-US" sz="1589">
                <a:solidFill>
                  <a:srgbClr val="1F2020"/>
                </a:solidFill>
                <a:latin typeface="Open Sans"/>
                <a:ea typeface="Open Sans"/>
                <a:cs typeface="Open Sans"/>
                <a:sym typeface="Open Sans"/>
              </a:rPr>
              <a:t>    UNION ALL</a:t>
            </a:r>
          </a:p>
          <a:p>
            <a:pPr algn="just">
              <a:lnSpc>
                <a:spcPts val="2226"/>
              </a:lnSpc>
            </a:pPr>
            <a:endParaRPr lang="en-US" sz="1589">
              <a:solidFill>
                <a:srgbClr val="1F2020"/>
              </a:solidFill>
              <a:latin typeface="Open Sans"/>
              <a:ea typeface="Open Sans"/>
              <a:cs typeface="Open Sans"/>
              <a:sym typeface="Open Sans"/>
            </a:endParaRPr>
          </a:p>
          <a:p>
            <a:pPr algn="just">
              <a:lnSpc>
                <a:spcPts val="2226"/>
              </a:lnSpc>
            </a:pPr>
            <a:r>
              <a:rPr lang="en-US" sz="1589">
                <a:solidFill>
                  <a:srgbClr val="1F2020"/>
                </a:solidFill>
                <a:latin typeface="Open Sans"/>
                <a:ea typeface="Open Sans"/>
                <a:cs typeface="Open Sans"/>
                <a:sym typeface="Open Sans"/>
              </a:rPr>
              <a:t>    SELECT</a:t>
            </a:r>
          </a:p>
          <a:p>
            <a:pPr algn="just">
              <a:lnSpc>
                <a:spcPts val="2226"/>
              </a:lnSpc>
            </a:pPr>
            <a:r>
              <a:rPr lang="en-US" sz="1589">
                <a:solidFill>
                  <a:srgbClr val="1F2020"/>
                </a:solidFill>
                <a:latin typeface="Open Sans"/>
                <a:ea typeface="Open Sans"/>
                <a:cs typeface="Open Sans"/>
                <a:sym typeface="Open Sans"/>
              </a:rPr>
              <a:t>        dt.Date_id,</a:t>
            </a:r>
          </a:p>
          <a:p>
            <a:pPr algn="just">
              <a:lnSpc>
                <a:spcPts val="2226"/>
              </a:lnSpc>
            </a:pPr>
            <a:r>
              <a:rPr lang="en-US" sz="1589">
                <a:solidFill>
                  <a:srgbClr val="1F2020"/>
                </a:solidFill>
                <a:latin typeface="Open Sans"/>
                <a:ea typeface="Open Sans"/>
                <a:cs typeface="Open Sans"/>
                <a:sym typeface="Open Sans"/>
              </a:rPr>
              <a:t>        dt.Date,</a:t>
            </a:r>
          </a:p>
          <a:p>
            <a:pPr algn="just">
              <a:lnSpc>
                <a:spcPts val="2226"/>
              </a:lnSpc>
            </a:pPr>
            <a:r>
              <a:rPr lang="en-US" sz="1589">
                <a:solidFill>
                  <a:srgbClr val="1F2020"/>
                </a:solidFill>
                <a:latin typeface="Open Sans"/>
                <a:ea typeface="Open Sans"/>
                <a:cs typeface="Open Sans"/>
                <a:sym typeface="Open Sans"/>
              </a:rPr>
              <a:t>        dt.Month,</a:t>
            </a:r>
          </a:p>
          <a:p>
            <a:pPr algn="just">
              <a:lnSpc>
                <a:spcPts val="2226"/>
              </a:lnSpc>
            </a:pPr>
            <a:r>
              <a:rPr lang="en-US" sz="1589">
                <a:solidFill>
                  <a:srgbClr val="1F2020"/>
                </a:solidFill>
                <a:latin typeface="Open Sans"/>
                <a:ea typeface="Open Sans"/>
                <a:cs typeface="Open Sans"/>
                <a:sym typeface="Open Sans"/>
              </a:rPr>
              <a:t>        dt.Year,</a:t>
            </a:r>
          </a:p>
          <a:p>
            <a:pPr algn="just">
              <a:lnSpc>
                <a:spcPts val="2226"/>
              </a:lnSpc>
            </a:pPr>
            <a:r>
              <a:rPr lang="en-US" sz="1589">
                <a:solidFill>
                  <a:srgbClr val="1F2020"/>
                </a:solidFill>
                <a:latin typeface="Open Sans"/>
                <a:ea typeface="Open Sans"/>
                <a:cs typeface="Open Sans"/>
                <a:sym typeface="Open Sans"/>
              </a:rPr>
              <a:t>        dt.Day_of_week,</a:t>
            </a:r>
          </a:p>
          <a:p>
            <a:pPr algn="just">
              <a:lnSpc>
                <a:spcPts val="2226"/>
              </a:lnSpc>
            </a:pPr>
            <a:r>
              <a:rPr lang="en-US" sz="1589">
                <a:solidFill>
                  <a:srgbClr val="1F2020"/>
                </a:solidFill>
                <a:latin typeface="Open Sans"/>
                <a:ea typeface="Open Sans"/>
                <a:cs typeface="Open Sans"/>
                <a:sym typeface="Open Sans"/>
              </a:rPr>
              <a:t>        'AgeGroup' AS Hospital_Type,</a:t>
            </a:r>
          </a:p>
          <a:p>
            <a:pPr algn="just">
              <a:lnSpc>
                <a:spcPts val="2226"/>
              </a:lnSpc>
            </a:pPr>
            <a:r>
              <a:rPr lang="en-US" sz="1589">
                <a:solidFill>
                  <a:srgbClr val="1F2020"/>
                </a:solidFill>
                <a:latin typeface="Open Sans"/>
                <a:ea typeface="Open Sans"/>
                <a:cs typeface="Open Sans"/>
                <a:sym typeface="Open Sans"/>
              </a:rPr>
              <a:t>        cm.population_estimate AS patient_count,</a:t>
            </a:r>
          </a:p>
          <a:p>
            <a:pPr algn="just">
              <a:lnSpc>
                <a:spcPts val="2226"/>
              </a:lnSpc>
            </a:pPr>
            <a:r>
              <a:rPr lang="en-US" sz="1589">
                <a:solidFill>
                  <a:srgbClr val="1F2020"/>
                </a:solidFill>
                <a:latin typeface="Open Sans"/>
                <a:ea typeface="Open Sans"/>
                <a:cs typeface="Open Sans"/>
                <a:sym typeface="Open Sans"/>
              </a:rPr>
              <a:t>        cm.new_deaths,</a:t>
            </a:r>
          </a:p>
          <a:p>
            <a:pPr algn="just">
              <a:lnSpc>
                <a:spcPts val="2226"/>
              </a:lnSpc>
            </a:pPr>
            <a:r>
              <a:rPr lang="en-US" sz="1589">
                <a:solidFill>
                  <a:srgbClr val="1F2020"/>
                </a:solidFill>
                <a:latin typeface="Open Sans"/>
                <a:ea typeface="Open Sans"/>
                <a:cs typeface="Open Sans"/>
                <a:sym typeface="Open Sans"/>
              </a:rPr>
              <a:t>        cm.cumulative_deaths</a:t>
            </a:r>
          </a:p>
          <a:p>
            <a:pPr algn="just">
              <a:lnSpc>
                <a:spcPts val="2226"/>
              </a:lnSpc>
            </a:pPr>
            <a:r>
              <a:rPr lang="en-US" sz="1589">
                <a:solidFill>
                  <a:srgbClr val="1F2020"/>
                </a:solidFill>
                <a:latin typeface="Open Sans"/>
                <a:ea typeface="Open Sans"/>
                <a:cs typeface="Open Sans"/>
                <a:sym typeface="Open Sans"/>
              </a:rPr>
              <a:t>FROM date_table dt</a:t>
            </a:r>
          </a:p>
          <a:p>
            <a:pPr algn="just">
              <a:lnSpc>
                <a:spcPts val="2226"/>
              </a:lnSpc>
            </a:pPr>
            <a:r>
              <a:rPr lang="en-US" sz="1589">
                <a:solidFill>
                  <a:srgbClr val="1F2020"/>
                </a:solidFill>
                <a:latin typeface="Open Sans"/>
                <a:ea typeface="Open Sans"/>
                <a:cs typeface="Open Sans"/>
                <a:sym typeface="Open Sans"/>
              </a:rPr>
              <a:t>    JOIN combined_mortality cm ON dt.Date_id = cm.Date_id</a:t>
            </a:r>
          </a:p>
          <a:p>
            <a:pPr algn="just">
              <a:lnSpc>
                <a:spcPts val="2226"/>
              </a:lnSpc>
              <a:spcBef>
                <a:spcPct val="0"/>
              </a:spcBef>
            </a:pPr>
            <a:r>
              <a:rPr lang="en-US" sz="1589">
                <a:solidFill>
                  <a:srgbClr val="1F2020"/>
                </a:solidFill>
                <a:latin typeface="Open Sans"/>
                <a:ea typeface="Open Sans"/>
                <a:cs typeface="Open Sans"/>
                <a:sym typeface="Open Sans"/>
              </a:rPr>
              <a:t>)</a:t>
            </a:r>
          </a:p>
        </p:txBody>
      </p:sp>
      <p:grpSp>
        <p:nvGrpSpPr>
          <p:cNvPr id="20" name="Group 20"/>
          <p:cNvGrpSpPr/>
          <p:nvPr/>
        </p:nvGrpSpPr>
        <p:grpSpPr>
          <a:xfrm>
            <a:off x="625163" y="5410531"/>
            <a:ext cx="8545833" cy="47625"/>
            <a:chOff x="0" y="0"/>
            <a:chExt cx="2250754" cy="12543"/>
          </a:xfrm>
        </p:grpSpPr>
        <p:sp>
          <p:nvSpPr>
            <p:cNvPr id="21" name="Freeform 21"/>
            <p:cNvSpPr/>
            <p:nvPr/>
          </p:nvSpPr>
          <p:spPr>
            <a:xfrm>
              <a:off x="0" y="0"/>
              <a:ext cx="2250754" cy="12543"/>
            </a:xfrm>
            <a:custGeom>
              <a:avLst/>
              <a:gdLst/>
              <a:ahLst/>
              <a:cxnLst/>
              <a:rect l="l" t="t" r="r" b="b"/>
              <a:pathLst>
                <a:path w="2250754" h="12543">
                  <a:moveTo>
                    <a:pt x="6272" y="0"/>
                  </a:moveTo>
                  <a:lnTo>
                    <a:pt x="2244483" y="0"/>
                  </a:lnTo>
                  <a:cubicBezTo>
                    <a:pt x="2246146" y="0"/>
                    <a:pt x="2247741" y="661"/>
                    <a:pt x="2248917" y="1837"/>
                  </a:cubicBezTo>
                  <a:cubicBezTo>
                    <a:pt x="2250093" y="3013"/>
                    <a:pt x="2250754" y="4608"/>
                    <a:pt x="2250754" y="6272"/>
                  </a:cubicBezTo>
                  <a:lnTo>
                    <a:pt x="2250754" y="6272"/>
                  </a:lnTo>
                  <a:cubicBezTo>
                    <a:pt x="2250754" y="7935"/>
                    <a:pt x="2250093" y="9530"/>
                    <a:pt x="2248917" y="10706"/>
                  </a:cubicBezTo>
                  <a:cubicBezTo>
                    <a:pt x="2247741" y="11882"/>
                    <a:pt x="2246146" y="12543"/>
                    <a:pt x="224448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22" name="TextBox 22"/>
            <p:cNvSpPr txBox="1"/>
            <p:nvPr/>
          </p:nvSpPr>
          <p:spPr>
            <a:xfrm>
              <a:off x="0" y="-38100"/>
              <a:ext cx="2250754" cy="5064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5073154" y="6094796"/>
            <a:ext cx="8243831" cy="48146"/>
            <a:chOff x="0" y="0"/>
            <a:chExt cx="2171215" cy="12680"/>
          </a:xfrm>
        </p:grpSpPr>
        <p:sp>
          <p:nvSpPr>
            <p:cNvPr id="24" name="Freeform 24"/>
            <p:cNvSpPr/>
            <p:nvPr/>
          </p:nvSpPr>
          <p:spPr>
            <a:xfrm>
              <a:off x="0" y="0"/>
              <a:ext cx="2171215" cy="12680"/>
            </a:xfrm>
            <a:custGeom>
              <a:avLst/>
              <a:gdLst/>
              <a:ahLst/>
              <a:cxnLst/>
              <a:rect l="l" t="t" r="r" b="b"/>
              <a:pathLst>
                <a:path w="2171215" h="12680">
                  <a:moveTo>
                    <a:pt x="6340" y="0"/>
                  </a:moveTo>
                  <a:lnTo>
                    <a:pt x="2164875" y="0"/>
                  </a:lnTo>
                  <a:cubicBezTo>
                    <a:pt x="2168376" y="0"/>
                    <a:pt x="2171215" y="2839"/>
                    <a:pt x="2171215" y="6340"/>
                  </a:cubicBezTo>
                  <a:lnTo>
                    <a:pt x="2171215" y="6340"/>
                  </a:lnTo>
                  <a:cubicBezTo>
                    <a:pt x="2171215" y="9842"/>
                    <a:pt x="2168376" y="12680"/>
                    <a:pt x="2164875" y="12680"/>
                  </a:cubicBezTo>
                  <a:lnTo>
                    <a:pt x="6340" y="12680"/>
                  </a:lnTo>
                  <a:cubicBezTo>
                    <a:pt x="2839" y="12680"/>
                    <a:pt x="0" y="9842"/>
                    <a:pt x="0" y="6340"/>
                  </a:cubicBezTo>
                  <a:lnTo>
                    <a:pt x="0" y="6340"/>
                  </a:lnTo>
                  <a:cubicBezTo>
                    <a:pt x="0" y="2839"/>
                    <a:pt x="2839" y="0"/>
                    <a:pt x="6340" y="0"/>
                  </a:cubicBezTo>
                  <a:close/>
                </a:path>
              </a:pathLst>
            </a:custGeom>
            <a:solidFill>
              <a:srgbClr val="FF7300"/>
            </a:solidFill>
          </p:spPr>
          <p:txBody>
            <a:bodyPr/>
            <a:lstStyle/>
            <a:p>
              <a:endParaRPr lang="en-CA"/>
            </a:p>
          </p:txBody>
        </p:sp>
        <p:sp>
          <p:nvSpPr>
            <p:cNvPr id="25" name="TextBox 25"/>
            <p:cNvSpPr txBox="1"/>
            <p:nvPr/>
          </p:nvSpPr>
          <p:spPr>
            <a:xfrm>
              <a:off x="0" y="-38100"/>
              <a:ext cx="2171215" cy="5078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4114800"/>
            <a:chOff x="0" y="0"/>
            <a:chExt cx="21640800" cy="5486400"/>
          </a:xfrm>
        </p:grpSpPr>
        <p:pic>
          <p:nvPicPr>
            <p:cNvPr id="3" name="Picture 3"/>
            <p:cNvPicPr>
              <a:picLocks noChangeAspect="1"/>
            </p:cNvPicPr>
            <p:nvPr/>
          </p:nvPicPr>
          <p:blipFill>
            <a:blip r:embed="rId2"/>
            <a:srcRect t="37323" b="37323"/>
            <a:stretch>
              <a:fillRect/>
            </a:stretch>
          </p:blipFill>
          <p:spPr>
            <a:xfrm>
              <a:off x="0" y="0"/>
              <a:ext cx="21640800" cy="5486400"/>
            </a:xfrm>
            <a:prstGeom prst="rect">
              <a:avLst/>
            </a:prstGeom>
          </p:spPr>
        </p:pic>
      </p:gr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6" name="TextBox 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1" name="Group 11"/>
          <p:cNvGrpSpPr/>
          <p:nvPr/>
        </p:nvGrpSpPr>
        <p:grpSpPr>
          <a:xfrm>
            <a:off x="18177932" y="8597752"/>
            <a:ext cx="110068" cy="660548"/>
            <a:chOff x="0" y="0"/>
            <a:chExt cx="28989" cy="173972"/>
          </a:xfrm>
        </p:grpSpPr>
        <p:sp>
          <p:nvSpPr>
            <p:cNvPr id="12" name="Freeform 1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3" name="TextBox 13"/>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723899" y="7968993"/>
            <a:ext cx="1042538" cy="47625"/>
            <a:chOff x="0" y="0"/>
            <a:chExt cx="274578" cy="12543"/>
          </a:xfrm>
        </p:grpSpPr>
        <p:sp>
          <p:nvSpPr>
            <p:cNvPr id="15" name="Freeform 15"/>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6" name="TextBox 16"/>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8" name="TextBox 18"/>
          <p:cNvSpPr txBox="1"/>
          <p:nvPr/>
        </p:nvSpPr>
        <p:spPr>
          <a:xfrm>
            <a:off x="1812986" y="6403527"/>
            <a:ext cx="3142254"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Executive Summary</a:t>
            </a:r>
          </a:p>
        </p:txBody>
      </p:sp>
      <p:sp>
        <p:nvSpPr>
          <p:cNvPr id="19" name="TextBox 19"/>
          <p:cNvSpPr txBox="1"/>
          <p:nvPr/>
        </p:nvSpPr>
        <p:spPr>
          <a:xfrm>
            <a:off x="7075373" y="5913297"/>
            <a:ext cx="10183927" cy="3511550"/>
          </a:xfrm>
          <a:prstGeom prst="rect">
            <a:avLst/>
          </a:prstGeom>
        </p:spPr>
        <p:txBody>
          <a:bodyPr lIns="0" tIns="0" rIns="0" bIns="0" rtlCol="0" anchor="t">
            <a:spAutoFit/>
          </a:bodyPr>
          <a:lstStyle/>
          <a:p>
            <a:pPr algn="just">
              <a:lnSpc>
                <a:spcPts val="2799"/>
              </a:lnSpc>
              <a:spcBef>
                <a:spcPct val="0"/>
              </a:spcBef>
            </a:pPr>
            <a:r>
              <a:rPr lang="en-US" sz="1999">
                <a:solidFill>
                  <a:srgbClr val="1F2020"/>
                </a:solidFill>
                <a:latin typeface="Open Sans"/>
                <a:ea typeface="Open Sans"/>
                <a:cs typeface="Open Sans"/>
                <a:sym typeface="Open Sans"/>
              </a:rPr>
              <a:t>The COVID-19 pandemic has significantly strained healthcare systems worldwide, including San Francisco, where hospitals faced an unprecedented surge in ICU (intensive care) and Med/Surg (acute care) patient counts. This report examines hospitalization trends, mortality data, and testing outcomes across various years to identify correlations and inform future preparedness. Key findings include notable spikes in ICU admissions during January 2021, the high vulnerability of older populations (80+ age group), and the correlation between rising positive test counts and increased hospitalizations and mortality. These insights underscore the critical need for scalable healthcare infrastructure, targeted interventions for vulnerable populations, and robust testing programs to mitigate future healthcare crises.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122736" y="1366382"/>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1303863" y="709144"/>
            <a:ext cx="16708806" cy="731752"/>
          </a:xfrm>
          <a:prstGeom prst="rect">
            <a:avLst/>
          </a:prstGeom>
        </p:spPr>
        <p:txBody>
          <a:bodyPr lIns="0" tIns="0" rIns="0" bIns="0" rtlCol="0" anchor="t">
            <a:spAutoFit/>
          </a:bodyPr>
          <a:lstStyle/>
          <a:p>
            <a:pPr algn="ctr">
              <a:lnSpc>
                <a:spcPts val="5336"/>
              </a:lnSpc>
            </a:pPr>
            <a:r>
              <a:rPr lang="en-US" sz="4560" b="1" dirty="0">
                <a:solidFill>
                  <a:srgbClr val="1F2020"/>
                </a:solidFill>
                <a:latin typeface="Poppins Bold"/>
                <a:ea typeface="Poppins Bold"/>
                <a:cs typeface="Poppins Bold"/>
                <a:sym typeface="Poppins Bold"/>
              </a:rPr>
              <a:t>Queries</a:t>
            </a:r>
          </a:p>
        </p:txBody>
      </p:sp>
      <p:sp>
        <p:nvSpPr>
          <p:cNvPr id="17" name="TextBox 17"/>
          <p:cNvSpPr txBox="1"/>
          <p:nvPr/>
        </p:nvSpPr>
        <p:spPr>
          <a:xfrm>
            <a:off x="173187" y="1785715"/>
            <a:ext cx="8789996" cy="8637732"/>
          </a:xfrm>
          <a:prstGeom prst="rect">
            <a:avLst/>
          </a:prstGeom>
        </p:spPr>
        <p:txBody>
          <a:bodyPr lIns="0" tIns="0" rIns="0" bIns="0" rtlCol="0" anchor="t">
            <a:spAutoFit/>
          </a:bodyPr>
          <a:lstStyle/>
          <a:p>
            <a:pPr algn="just">
              <a:lnSpc>
                <a:spcPts val="2049"/>
              </a:lnSpc>
            </a:pPr>
            <a:r>
              <a:rPr lang="en-US" sz="1463">
                <a:solidFill>
                  <a:srgbClr val="1F2020"/>
                </a:solidFill>
                <a:latin typeface="Open Sans"/>
                <a:ea typeface="Open Sans"/>
                <a:cs typeface="Open Sans"/>
                <a:sym typeface="Open Sans"/>
              </a:rPr>
              <a:t>MonthlyData AS (</a:t>
            </a:r>
          </a:p>
          <a:p>
            <a:pPr algn="just">
              <a:lnSpc>
                <a:spcPts val="2049"/>
              </a:lnSpc>
            </a:pPr>
            <a:r>
              <a:rPr lang="en-US" sz="1463">
                <a:solidFill>
                  <a:srgbClr val="1F2020"/>
                </a:solidFill>
                <a:latin typeface="Open Sans"/>
                <a:ea typeface="Open Sans"/>
                <a:cs typeface="Open Sans"/>
                <a:sym typeface="Open Sans"/>
              </a:rPr>
              <a:t>    SELECT</a:t>
            </a:r>
          </a:p>
          <a:p>
            <a:pPr algn="just">
              <a:lnSpc>
                <a:spcPts val="2049"/>
              </a:lnSpc>
            </a:pPr>
            <a:r>
              <a:rPr lang="en-US" sz="1463">
                <a:solidFill>
                  <a:srgbClr val="1F2020"/>
                </a:solidFill>
                <a:latin typeface="Open Sans"/>
                <a:ea typeface="Open Sans"/>
                <a:cs typeface="Open Sans"/>
                <a:sym typeface="Open Sans"/>
              </a:rPr>
              <a:t>        Year,</a:t>
            </a:r>
          </a:p>
          <a:p>
            <a:pPr algn="just">
              <a:lnSpc>
                <a:spcPts val="2049"/>
              </a:lnSpc>
            </a:pPr>
            <a:r>
              <a:rPr lang="en-US" sz="1463">
                <a:solidFill>
                  <a:srgbClr val="1F2020"/>
                </a:solidFill>
                <a:latin typeface="Open Sans"/>
                <a:ea typeface="Open Sans"/>
                <a:cs typeface="Open Sans"/>
                <a:sym typeface="Open Sans"/>
              </a:rPr>
              <a:t>        Month,</a:t>
            </a:r>
          </a:p>
          <a:p>
            <a:pPr algn="just">
              <a:lnSpc>
                <a:spcPts val="2049"/>
              </a:lnSpc>
            </a:pPr>
            <a:r>
              <a:rPr lang="en-US" sz="1463">
                <a:solidFill>
                  <a:srgbClr val="1F2020"/>
                </a:solidFill>
                <a:latin typeface="Open Sans"/>
                <a:ea typeface="Open Sans"/>
                <a:cs typeface="Open Sans"/>
                <a:sym typeface="Open Sans"/>
              </a:rPr>
              <a:t>        SUM(patient_count) AS Total_Patients,</a:t>
            </a:r>
          </a:p>
          <a:p>
            <a:pPr algn="just">
              <a:lnSpc>
                <a:spcPts val="2049"/>
              </a:lnSpc>
            </a:pPr>
            <a:r>
              <a:rPr lang="en-US" sz="1463">
                <a:solidFill>
                  <a:srgbClr val="1F2020"/>
                </a:solidFill>
                <a:latin typeface="Open Sans"/>
                <a:ea typeface="Open Sans"/>
                <a:cs typeface="Open Sans"/>
                <a:sym typeface="Open Sans"/>
              </a:rPr>
              <a:t>        SUM(new_deaths) AS Total_New_Deaths,</a:t>
            </a:r>
          </a:p>
          <a:p>
            <a:pPr algn="just">
              <a:lnSpc>
                <a:spcPts val="2049"/>
              </a:lnSpc>
            </a:pPr>
            <a:r>
              <a:rPr lang="en-US" sz="1463">
                <a:solidFill>
                  <a:srgbClr val="1F2020"/>
                </a:solidFill>
                <a:latin typeface="Open Sans"/>
                <a:ea typeface="Open Sans"/>
                <a:cs typeface="Open Sans"/>
                <a:sym typeface="Open Sans"/>
              </a:rPr>
              <a:t>        MAX(cumulative_deaths) AS Max_Cumulative_Deaths</a:t>
            </a:r>
          </a:p>
          <a:p>
            <a:pPr algn="just">
              <a:lnSpc>
                <a:spcPts val="2049"/>
              </a:lnSpc>
            </a:pPr>
            <a:r>
              <a:rPr lang="en-US" sz="1463">
                <a:solidFill>
                  <a:srgbClr val="1F2020"/>
                </a:solidFill>
                <a:latin typeface="Open Sans"/>
                <a:ea typeface="Open Sans"/>
                <a:cs typeface="Open Sans"/>
                <a:sym typeface="Open Sans"/>
              </a:rPr>
              <a:t>    FROM CombinedData</a:t>
            </a:r>
          </a:p>
          <a:p>
            <a:pPr algn="just">
              <a:lnSpc>
                <a:spcPts val="2049"/>
              </a:lnSpc>
            </a:pPr>
            <a:r>
              <a:rPr lang="en-US" sz="1463">
                <a:solidFill>
                  <a:srgbClr val="1F2020"/>
                </a:solidFill>
                <a:latin typeface="Open Sans"/>
                <a:ea typeface="Open Sans"/>
                <a:cs typeface="Open Sans"/>
                <a:sym typeface="Open Sans"/>
              </a:rPr>
              <a:t>    GROUP BY Year, Month</a:t>
            </a:r>
          </a:p>
          <a:p>
            <a:pPr algn="just">
              <a:lnSpc>
                <a:spcPts val="2049"/>
              </a:lnSpc>
            </a:pPr>
            <a:r>
              <a:rPr lang="en-US" sz="1463">
                <a:solidFill>
                  <a:srgbClr val="1F2020"/>
                </a:solidFill>
                <a:latin typeface="Open Sans"/>
                <a:ea typeface="Open Sans"/>
                <a:cs typeface="Open Sans"/>
                <a:sym typeface="Open Sans"/>
              </a:rPr>
              <a:t>)</a:t>
            </a:r>
          </a:p>
          <a:p>
            <a:pPr algn="just">
              <a:lnSpc>
                <a:spcPts val="2049"/>
              </a:lnSpc>
            </a:pPr>
            <a:endParaRPr lang="en-US" sz="1463">
              <a:solidFill>
                <a:srgbClr val="1F2020"/>
              </a:solidFill>
              <a:latin typeface="Open Sans"/>
              <a:ea typeface="Open Sans"/>
              <a:cs typeface="Open Sans"/>
              <a:sym typeface="Open Sans"/>
            </a:endParaRPr>
          </a:p>
          <a:p>
            <a:pPr algn="just">
              <a:lnSpc>
                <a:spcPts val="2049"/>
              </a:lnSpc>
            </a:pPr>
            <a:r>
              <a:rPr lang="en-US" sz="1463">
                <a:solidFill>
                  <a:srgbClr val="1F2020"/>
                </a:solidFill>
                <a:latin typeface="Open Sans"/>
                <a:ea typeface="Open Sans"/>
                <a:cs typeface="Open Sans"/>
                <a:sym typeface="Open Sans"/>
              </a:rPr>
              <a:t>, MortalitySpikes AS (</a:t>
            </a:r>
          </a:p>
          <a:p>
            <a:pPr algn="just">
              <a:lnSpc>
                <a:spcPts val="2049"/>
              </a:lnSpc>
            </a:pPr>
            <a:r>
              <a:rPr lang="en-US" sz="1463">
                <a:solidFill>
                  <a:srgbClr val="1F2020"/>
                </a:solidFill>
                <a:latin typeface="Open Sans"/>
                <a:ea typeface="Open Sans"/>
                <a:cs typeface="Open Sans"/>
                <a:sym typeface="Open Sans"/>
              </a:rPr>
              <a:t>    SELECT</a:t>
            </a:r>
          </a:p>
          <a:p>
            <a:pPr algn="just">
              <a:lnSpc>
                <a:spcPts val="2049"/>
              </a:lnSpc>
            </a:pPr>
            <a:r>
              <a:rPr lang="en-US" sz="1463">
                <a:solidFill>
                  <a:srgbClr val="1F2020"/>
                </a:solidFill>
                <a:latin typeface="Open Sans"/>
                <a:ea typeface="Open Sans"/>
                <a:cs typeface="Open Sans"/>
                <a:sym typeface="Open Sans"/>
              </a:rPr>
              <a:t>        Year,</a:t>
            </a:r>
          </a:p>
          <a:p>
            <a:pPr algn="just">
              <a:lnSpc>
                <a:spcPts val="2049"/>
              </a:lnSpc>
            </a:pPr>
            <a:r>
              <a:rPr lang="en-US" sz="1463">
                <a:solidFill>
                  <a:srgbClr val="1F2020"/>
                </a:solidFill>
                <a:latin typeface="Open Sans"/>
                <a:ea typeface="Open Sans"/>
                <a:cs typeface="Open Sans"/>
                <a:sym typeface="Open Sans"/>
              </a:rPr>
              <a:t>        Month,</a:t>
            </a:r>
          </a:p>
          <a:p>
            <a:pPr algn="just">
              <a:lnSpc>
                <a:spcPts val="2049"/>
              </a:lnSpc>
            </a:pPr>
            <a:r>
              <a:rPr lang="en-US" sz="1463">
                <a:solidFill>
                  <a:srgbClr val="1F2020"/>
                </a:solidFill>
                <a:latin typeface="Open Sans"/>
                <a:ea typeface="Open Sans"/>
                <a:cs typeface="Open Sans"/>
                <a:sym typeface="Open Sans"/>
              </a:rPr>
              <a:t>        Total_New_Deaths,</a:t>
            </a:r>
          </a:p>
          <a:p>
            <a:pPr algn="just">
              <a:lnSpc>
                <a:spcPts val="2049"/>
              </a:lnSpc>
            </a:pPr>
            <a:r>
              <a:rPr lang="en-US" sz="1463">
                <a:solidFill>
                  <a:srgbClr val="1F2020"/>
                </a:solidFill>
                <a:latin typeface="Open Sans"/>
                <a:ea typeface="Open Sans"/>
                <a:cs typeface="Open Sans"/>
                <a:sym typeface="Open Sans"/>
              </a:rPr>
              <a:t>        LAG(Total_New_Deaths) OVER (ORDER BY Year, Month) AS Previous_Deaths,</a:t>
            </a:r>
          </a:p>
          <a:p>
            <a:pPr algn="just">
              <a:lnSpc>
                <a:spcPts val="2049"/>
              </a:lnSpc>
            </a:pPr>
            <a:r>
              <a:rPr lang="en-US" sz="1463">
                <a:solidFill>
                  <a:srgbClr val="1F2020"/>
                </a:solidFill>
                <a:latin typeface="Open Sans"/>
                <a:ea typeface="Open Sans"/>
                <a:cs typeface="Open Sans"/>
                <a:sym typeface="Open Sans"/>
              </a:rPr>
              <a:t>        Total_New_Deaths - LAG(Total_New_Deaths) OVER (ORDER BY Year, Month) AS Deaths_Spike</a:t>
            </a:r>
          </a:p>
          <a:p>
            <a:pPr algn="just">
              <a:lnSpc>
                <a:spcPts val="2049"/>
              </a:lnSpc>
            </a:pPr>
            <a:r>
              <a:rPr lang="en-US" sz="1463">
                <a:solidFill>
                  <a:srgbClr val="1F2020"/>
                </a:solidFill>
                <a:latin typeface="Open Sans"/>
                <a:ea typeface="Open Sans"/>
                <a:cs typeface="Open Sans"/>
                <a:sym typeface="Open Sans"/>
              </a:rPr>
              <a:t>    FROM MonthlyData</a:t>
            </a:r>
          </a:p>
          <a:p>
            <a:pPr algn="just">
              <a:lnSpc>
                <a:spcPts val="2049"/>
              </a:lnSpc>
            </a:pPr>
            <a:r>
              <a:rPr lang="en-US" sz="1463">
                <a:solidFill>
                  <a:srgbClr val="1F2020"/>
                </a:solidFill>
                <a:latin typeface="Open Sans"/>
                <a:ea typeface="Open Sans"/>
                <a:cs typeface="Open Sans"/>
                <a:sym typeface="Open Sans"/>
              </a:rPr>
              <a:t>)</a:t>
            </a:r>
          </a:p>
          <a:p>
            <a:pPr algn="just">
              <a:lnSpc>
                <a:spcPts val="2049"/>
              </a:lnSpc>
            </a:pPr>
            <a:endParaRPr lang="en-US" sz="1463">
              <a:solidFill>
                <a:srgbClr val="1F2020"/>
              </a:solidFill>
              <a:latin typeface="Open Sans"/>
              <a:ea typeface="Open Sans"/>
              <a:cs typeface="Open Sans"/>
              <a:sym typeface="Open Sans"/>
            </a:endParaRPr>
          </a:p>
          <a:p>
            <a:pPr algn="just">
              <a:lnSpc>
                <a:spcPts val="2049"/>
              </a:lnSpc>
            </a:pPr>
            <a:r>
              <a:rPr lang="en-US" sz="1463">
                <a:solidFill>
                  <a:srgbClr val="1F2020"/>
                </a:solidFill>
                <a:latin typeface="Open Sans"/>
                <a:ea typeface="Open Sans"/>
                <a:cs typeface="Open Sans"/>
                <a:sym typeface="Open Sans"/>
              </a:rPr>
              <a:t>SELECT</a:t>
            </a:r>
          </a:p>
          <a:p>
            <a:pPr algn="just">
              <a:lnSpc>
                <a:spcPts val="2049"/>
              </a:lnSpc>
            </a:pPr>
            <a:r>
              <a:rPr lang="en-US" sz="1463">
                <a:solidFill>
                  <a:srgbClr val="1F2020"/>
                </a:solidFill>
                <a:latin typeface="Open Sans"/>
                <a:ea typeface="Open Sans"/>
                <a:cs typeface="Open Sans"/>
                <a:sym typeface="Open Sans"/>
              </a:rPr>
              <a:t>    ms.Year,</a:t>
            </a:r>
          </a:p>
          <a:p>
            <a:pPr algn="just">
              <a:lnSpc>
                <a:spcPts val="2049"/>
              </a:lnSpc>
            </a:pPr>
            <a:r>
              <a:rPr lang="en-US" sz="1463">
                <a:solidFill>
                  <a:srgbClr val="1F2020"/>
                </a:solidFill>
                <a:latin typeface="Open Sans"/>
                <a:ea typeface="Open Sans"/>
                <a:cs typeface="Open Sans"/>
                <a:sym typeface="Open Sans"/>
              </a:rPr>
              <a:t>    ms.Month,</a:t>
            </a:r>
          </a:p>
          <a:p>
            <a:pPr algn="just">
              <a:lnSpc>
                <a:spcPts val="2049"/>
              </a:lnSpc>
            </a:pPr>
            <a:r>
              <a:rPr lang="en-US" sz="1463">
                <a:solidFill>
                  <a:srgbClr val="1F2020"/>
                </a:solidFill>
                <a:latin typeface="Open Sans"/>
                <a:ea typeface="Open Sans"/>
                <a:cs typeface="Open Sans"/>
                <a:sym typeface="Open Sans"/>
              </a:rPr>
              <a:t>    ms.Total_New_Deaths,</a:t>
            </a:r>
          </a:p>
          <a:p>
            <a:pPr algn="just">
              <a:lnSpc>
                <a:spcPts val="2049"/>
              </a:lnSpc>
            </a:pPr>
            <a:r>
              <a:rPr lang="en-US" sz="1463">
                <a:solidFill>
                  <a:srgbClr val="1F2020"/>
                </a:solidFill>
                <a:latin typeface="Open Sans"/>
                <a:ea typeface="Open Sans"/>
                <a:cs typeface="Open Sans"/>
                <a:sym typeface="Open Sans"/>
              </a:rPr>
              <a:t>    ms.Deaths_Spike,</a:t>
            </a:r>
          </a:p>
          <a:p>
            <a:pPr algn="just">
              <a:lnSpc>
                <a:spcPts val="2049"/>
              </a:lnSpc>
            </a:pPr>
            <a:r>
              <a:rPr lang="en-US" sz="1463">
                <a:solidFill>
                  <a:srgbClr val="1F2020"/>
                </a:solidFill>
                <a:latin typeface="Open Sans"/>
                <a:ea typeface="Open Sans"/>
                <a:cs typeface="Open Sans"/>
                <a:sym typeface="Open Sans"/>
              </a:rPr>
              <a:t>    md.Total_Patients</a:t>
            </a:r>
          </a:p>
          <a:p>
            <a:pPr algn="just">
              <a:lnSpc>
                <a:spcPts val="2049"/>
              </a:lnSpc>
            </a:pPr>
            <a:r>
              <a:rPr lang="en-US" sz="1463">
                <a:solidFill>
                  <a:srgbClr val="1F2020"/>
                </a:solidFill>
                <a:latin typeface="Open Sans"/>
                <a:ea typeface="Open Sans"/>
                <a:cs typeface="Open Sans"/>
                <a:sym typeface="Open Sans"/>
              </a:rPr>
              <a:t>FROM MortalitySpikes ms</a:t>
            </a:r>
          </a:p>
          <a:p>
            <a:pPr algn="just">
              <a:lnSpc>
                <a:spcPts val="2049"/>
              </a:lnSpc>
            </a:pPr>
            <a:r>
              <a:rPr lang="en-US" sz="1463">
                <a:solidFill>
                  <a:srgbClr val="1F2020"/>
                </a:solidFill>
                <a:latin typeface="Open Sans"/>
                <a:ea typeface="Open Sans"/>
                <a:cs typeface="Open Sans"/>
                <a:sym typeface="Open Sans"/>
              </a:rPr>
              <a:t>LEFT JOIN MonthlyData md</a:t>
            </a:r>
          </a:p>
          <a:p>
            <a:pPr algn="just">
              <a:lnSpc>
                <a:spcPts val="2049"/>
              </a:lnSpc>
            </a:pPr>
            <a:r>
              <a:rPr lang="en-US" sz="1463">
                <a:solidFill>
                  <a:srgbClr val="1F2020"/>
                </a:solidFill>
                <a:latin typeface="Open Sans"/>
                <a:ea typeface="Open Sans"/>
                <a:cs typeface="Open Sans"/>
                <a:sym typeface="Open Sans"/>
              </a:rPr>
              <a:t>    ON ms.Year = md.Year AND ms.Month = md.Month</a:t>
            </a:r>
          </a:p>
          <a:p>
            <a:pPr algn="just">
              <a:lnSpc>
                <a:spcPts val="2049"/>
              </a:lnSpc>
            </a:pPr>
            <a:r>
              <a:rPr lang="en-US" sz="1463">
                <a:solidFill>
                  <a:srgbClr val="1F2020"/>
                </a:solidFill>
                <a:latin typeface="Open Sans"/>
                <a:ea typeface="Open Sans"/>
                <a:cs typeface="Open Sans"/>
                <a:sym typeface="Open Sans"/>
              </a:rPr>
              <a:t>WHERE ms.Deaths_Spike &gt; (SELECT AVG(Deaths_Spike) + 2 * STDDEV(Deaths_Spike) FROM MortalitySpikes)</a:t>
            </a:r>
          </a:p>
          <a:p>
            <a:pPr algn="just">
              <a:lnSpc>
                <a:spcPts val="2049"/>
              </a:lnSpc>
            </a:pPr>
            <a:r>
              <a:rPr lang="en-US" sz="1463">
                <a:solidFill>
                  <a:srgbClr val="1F2020"/>
                </a:solidFill>
                <a:latin typeface="Open Sans"/>
                <a:ea typeface="Open Sans"/>
                <a:cs typeface="Open Sans"/>
                <a:sym typeface="Open Sans"/>
              </a:rPr>
              <a:t>ORDER BY ms.Year, ms.Month;</a:t>
            </a:r>
          </a:p>
          <a:p>
            <a:pPr algn="just">
              <a:lnSpc>
                <a:spcPts val="2049"/>
              </a:lnSpc>
              <a:spcBef>
                <a:spcPct val="0"/>
              </a:spcBef>
            </a:pPr>
            <a:endParaRPr lang="en-US" sz="1463">
              <a:solidFill>
                <a:srgbClr val="1F2020"/>
              </a:solidFill>
              <a:latin typeface="Open Sans"/>
              <a:ea typeface="Open Sans"/>
              <a:cs typeface="Open Sans"/>
              <a:sym typeface="Open Sans"/>
            </a:endParaRPr>
          </a:p>
        </p:txBody>
      </p:sp>
      <p:sp>
        <p:nvSpPr>
          <p:cNvPr id="18" name="TextBox 18"/>
          <p:cNvSpPr txBox="1"/>
          <p:nvPr/>
        </p:nvSpPr>
        <p:spPr>
          <a:xfrm>
            <a:off x="10376729" y="1518915"/>
            <a:ext cx="7404748" cy="8502858"/>
          </a:xfrm>
          <a:prstGeom prst="rect">
            <a:avLst/>
          </a:prstGeom>
        </p:spPr>
        <p:txBody>
          <a:bodyPr lIns="0" tIns="0" rIns="0" bIns="0" rtlCol="0" anchor="t">
            <a:spAutoFit/>
          </a:bodyPr>
          <a:lstStyle/>
          <a:p>
            <a:pPr algn="just">
              <a:lnSpc>
                <a:spcPts val="1959"/>
              </a:lnSpc>
            </a:pPr>
            <a:r>
              <a:rPr lang="en-US" sz="1399" dirty="0">
                <a:solidFill>
                  <a:srgbClr val="1F2020"/>
                </a:solidFill>
                <a:latin typeface="Open Sans"/>
                <a:ea typeface="Open Sans"/>
                <a:cs typeface="Open Sans"/>
                <a:sym typeface="Open Sans"/>
              </a:rPr>
              <a:t>WITH </a:t>
            </a:r>
            <a:r>
              <a:rPr lang="en-US" sz="1399" dirty="0" err="1">
                <a:solidFill>
                  <a:srgbClr val="1F2020"/>
                </a:solidFill>
                <a:latin typeface="Open Sans"/>
                <a:ea typeface="Open Sans"/>
                <a:cs typeface="Open Sans"/>
                <a:sym typeface="Open Sans"/>
              </a:rPr>
              <a:t>CombinedData</a:t>
            </a:r>
            <a:r>
              <a:rPr lang="en-US" sz="1399" dirty="0">
                <a:solidFill>
                  <a:srgbClr val="1F2020"/>
                </a:solidFill>
                <a:latin typeface="Open Sans"/>
                <a:ea typeface="Open Sans"/>
                <a:cs typeface="Open Sans"/>
                <a:sym typeface="Open Sans"/>
              </a:rPr>
              <a:t> AS (</a:t>
            </a:r>
          </a:p>
          <a:p>
            <a:pPr algn="just">
              <a:lnSpc>
                <a:spcPts val="1959"/>
              </a:lnSpc>
            </a:pPr>
            <a:r>
              <a:rPr lang="en-US" sz="1399" dirty="0">
                <a:solidFill>
                  <a:srgbClr val="1F2020"/>
                </a:solidFill>
                <a:latin typeface="Open Sans"/>
                <a:ea typeface="Open Sans"/>
                <a:cs typeface="Open Sans"/>
                <a:sym typeface="Open Sans"/>
              </a:rPr>
              <a:t>    SELECT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dt.Year</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dt.Day_of_week</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MedSurg</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Hospital_Type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ms.patient_count</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cm.new_deaths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cm.cumulative_deaths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co.pos</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positive_tests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co.neg</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negative_tests</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FROM </a:t>
            </a:r>
            <a:r>
              <a:rPr lang="en-US" sz="1399" dirty="0" err="1">
                <a:solidFill>
                  <a:srgbClr val="1F2020"/>
                </a:solidFill>
                <a:latin typeface="Open Sans"/>
                <a:ea typeface="Open Sans"/>
                <a:cs typeface="Open Sans"/>
                <a:sym typeface="Open Sans"/>
              </a:rPr>
              <a:t>date_table</a:t>
            </a:r>
            <a:r>
              <a:rPr lang="en-US" sz="1399" dirty="0">
                <a:solidFill>
                  <a:srgbClr val="1F2020"/>
                </a:solidFill>
                <a:latin typeface="Open Sans"/>
                <a:ea typeface="Open Sans"/>
                <a:cs typeface="Open Sans"/>
                <a:sym typeface="Open Sans"/>
              </a:rPr>
              <a:t> dt</a:t>
            </a:r>
          </a:p>
          <a:p>
            <a:pPr algn="just">
              <a:lnSpc>
                <a:spcPts val="1959"/>
              </a:lnSpc>
            </a:pPr>
            <a:r>
              <a:rPr lang="en-US" sz="1399" dirty="0">
                <a:solidFill>
                  <a:srgbClr val="1F2020"/>
                </a:solidFill>
                <a:latin typeface="Open Sans"/>
                <a:ea typeface="Open Sans"/>
                <a:cs typeface="Open Sans"/>
                <a:sym typeface="Open Sans"/>
              </a:rPr>
              <a:t>    JOIN archive_covid_19_med_sug </a:t>
            </a:r>
            <a:r>
              <a:rPr lang="en-US" sz="1399" dirty="0" err="1">
                <a:solidFill>
                  <a:srgbClr val="1F2020"/>
                </a:solidFill>
                <a:latin typeface="Open Sans"/>
                <a:ea typeface="Open Sans"/>
                <a:cs typeface="Open Sans"/>
                <a:sym typeface="Open Sans"/>
              </a:rPr>
              <a:t>ms</a:t>
            </a:r>
            <a:r>
              <a:rPr lang="en-US" sz="1399" dirty="0">
                <a:solidFill>
                  <a:srgbClr val="1F2020"/>
                </a:solidFill>
                <a:latin typeface="Open Sans"/>
                <a:ea typeface="Open Sans"/>
                <a:cs typeface="Open Sans"/>
                <a:sym typeface="Open Sans"/>
              </a:rPr>
              <a:t>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ms.Date_id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LEFT JOIN </a:t>
            </a:r>
            <a:r>
              <a:rPr lang="en-US" sz="1399" dirty="0" err="1">
                <a:solidFill>
                  <a:srgbClr val="1F2020"/>
                </a:solidFill>
                <a:latin typeface="Open Sans"/>
                <a:ea typeface="Open Sans"/>
                <a:cs typeface="Open Sans"/>
                <a:sym typeface="Open Sans"/>
              </a:rPr>
              <a:t>combined_mortality</a:t>
            </a:r>
            <a:r>
              <a:rPr lang="en-US" sz="1399" dirty="0">
                <a:solidFill>
                  <a:srgbClr val="1F2020"/>
                </a:solidFill>
                <a:latin typeface="Open Sans"/>
                <a:ea typeface="Open Sans"/>
                <a:cs typeface="Open Sans"/>
                <a:sym typeface="Open Sans"/>
              </a:rPr>
              <a:t> cm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cm.Date_id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LEFT JOIN covid_19_overtime co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co.Date_id</a:t>
            </a:r>
            <a:endParaRPr lang="en-US" sz="1399" dirty="0">
              <a:solidFill>
                <a:srgbClr val="1F2020"/>
              </a:solidFill>
              <a:latin typeface="Open Sans"/>
              <a:ea typeface="Open Sans"/>
              <a:cs typeface="Open Sans"/>
              <a:sym typeface="Open Sans"/>
            </a:endParaRPr>
          </a:p>
          <a:p>
            <a:pPr algn="just">
              <a:lnSpc>
                <a:spcPts val="1959"/>
              </a:lnSpc>
            </a:pP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UNION ALL</a:t>
            </a:r>
          </a:p>
          <a:p>
            <a:pPr algn="just">
              <a:lnSpc>
                <a:spcPts val="1959"/>
              </a:lnSpc>
            </a:pP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SELECT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dt.Year</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dt.Day_of_week</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'ICU' AS </a:t>
            </a:r>
            <a:r>
              <a:rPr lang="en-US" sz="1399" dirty="0" err="1">
                <a:solidFill>
                  <a:srgbClr val="1F2020"/>
                </a:solidFill>
                <a:latin typeface="Open Sans"/>
                <a:ea typeface="Open Sans"/>
                <a:cs typeface="Open Sans"/>
                <a:sym typeface="Open Sans"/>
              </a:rPr>
              <a:t>Hospital_Type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icu.patient_count</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cm.new_deaths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cm.cumulative_deaths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co.pos</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positive_tests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co.neg</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negative_tests</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FROM </a:t>
            </a:r>
            <a:r>
              <a:rPr lang="en-US" sz="1399" dirty="0" err="1">
                <a:solidFill>
                  <a:srgbClr val="1F2020"/>
                </a:solidFill>
                <a:latin typeface="Open Sans"/>
                <a:ea typeface="Open Sans"/>
                <a:cs typeface="Open Sans"/>
                <a:sym typeface="Open Sans"/>
              </a:rPr>
              <a:t>date_table</a:t>
            </a:r>
            <a:r>
              <a:rPr lang="en-US" sz="1399" dirty="0">
                <a:solidFill>
                  <a:srgbClr val="1F2020"/>
                </a:solidFill>
                <a:latin typeface="Open Sans"/>
                <a:ea typeface="Open Sans"/>
                <a:cs typeface="Open Sans"/>
                <a:sym typeface="Open Sans"/>
              </a:rPr>
              <a:t> dt</a:t>
            </a:r>
          </a:p>
          <a:p>
            <a:pPr algn="just">
              <a:lnSpc>
                <a:spcPts val="1959"/>
              </a:lnSpc>
            </a:pPr>
            <a:r>
              <a:rPr lang="en-US" sz="1399" dirty="0">
                <a:solidFill>
                  <a:srgbClr val="1F2020"/>
                </a:solidFill>
                <a:latin typeface="Open Sans"/>
                <a:ea typeface="Open Sans"/>
                <a:cs typeface="Open Sans"/>
                <a:sym typeface="Open Sans"/>
              </a:rPr>
              <a:t>    JOIN archived_covid_19_icu </a:t>
            </a:r>
            <a:r>
              <a:rPr lang="en-US" sz="1399" dirty="0" err="1">
                <a:solidFill>
                  <a:srgbClr val="1F2020"/>
                </a:solidFill>
                <a:latin typeface="Open Sans"/>
                <a:ea typeface="Open Sans"/>
                <a:cs typeface="Open Sans"/>
                <a:sym typeface="Open Sans"/>
              </a:rPr>
              <a:t>icu</a:t>
            </a:r>
            <a:r>
              <a:rPr lang="en-US" sz="1399" dirty="0">
                <a:solidFill>
                  <a:srgbClr val="1F2020"/>
                </a:solidFill>
                <a:latin typeface="Open Sans"/>
                <a:ea typeface="Open Sans"/>
                <a:cs typeface="Open Sans"/>
                <a:sym typeface="Open Sans"/>
              </a:rPr>
              <a:t>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icu.Date_id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LEFT JOIN </a:t>
            </a:r>
            <a:r>
              <a:rPr lang="en-US" sz="1399" dirty="0" err="1">
                <a:solidFill>
                  <a:srgbClr val="1F2020"/>
                </a:solidFill>
                <a:latin typeface="Open Sans"/>
                <a:ea typeface="Open Sans"/>
                <a:cs typeface="Open Sans"/>
                <a:sym typeface="Open Sans"/>
              </a:rPr>
              <a:t>combined_mortality</a:t>
            </a:r>
            <a:r>
              <a:rPr lang="en-US" sz="1399" dirty="0">
                <a:solidFill>
                  <a:srgbClr val="1F2020"/>
                </a:solidFill>
                <a:latin typeface="Open Sans"/>
                <a:ea typeface="Open Sans"/>
                <a:cs typeface="Open Sans"/>
                <a:sym typeface="Open Sans"/>
              </a:rPr>
              <a:t> cm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cm.Date_id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LEFT JOIN covid_19_overtime co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co.Date_id</a:t>
            </a:r>
            <a:endParaRPr lang="en-US" sz="1399" dirty="0">
              <a:solidFill>
                <a:srgbClr val="1F2020"/>
              </a:solidFill>
              <a:latin typeface="Open Sans"/>
              <a:ea typeface="Open Sans"/>
              <a:cs typeface="Open Sans"/>
              <a:sym typeface="Open Sans"/>
            </a:endParaRPr>
          </a:p>
          <a:p>
            <a:pPr algn="just">
              <a:lnSpc>
                <a:spcPts val="1959"/>
              </a:lnSpc>
              <a:spcBef>
                <a:spcPct val="0"/>
              </a:spcBef>
            </a:pPr>
            <a:endParaRPr lang="en-US" sz="1399" dirty="0">
              <a:solidFill>
                <a:srgbClr val="1F2020"/>
              </a:solidFill>
              <a:latin typeface="Open Sans"/>
              <a:ea typeface="Open Sans"/>
              <a:cs typeface="Open Sans"/>
              <a:sym typeface="Open Sans"/>
            </a:endParaRPr>
          </a:p>
        </p:txBody>
      </p:sp>
      <p:grpSp>
        <p:nvGrpSpPr>
          <p:cNvPr id="19" name="Group 19"/>
          <p:cNvGrpSpPr/>
          <p:nvPr/>
        </p:nvGrpSpPr>
        <p:grpSpPr>
          <a:xfrm rot="-5400000">
            <a:off x="5073154" y="6094796"/>
            <a:ext cx="8243831" cy="48146"/>
            <a:chOff x="0" y="0"/>
            <a:chExt cx="2171215" cy="12680"/>
          </a:xfrm>
        </p:grpSpPr>
        <p:sp>
          <p:nvSpPr>
            <p:cNvPr id="20" name="Freeform 20"/>
            <p:cNvSpPr/>
            <p:nvPr/>
          </p:nvSpPr>
          <p:spPr>
            <a:xfrm>
              <a:off x="0" y="0"/>
              <a:ext cx="2171215" cy="12680"/>
            </a:xfrm>
            <a:custGeom>
              <a:avLst/>
              <a:gdLst/>
              <a:ahLst/>
              <a:cxnLst/>
              <a:rect l="l" t="t" r="r" b="b"/>
              <a:pathLst>
                <a:path w="2171215" h="12680">
                  <a:moveTo>
                    <a:pt x="6340" y="0"/>
                  </a:moveTo>
                  <a:lnTo>
                    <a:pt x="2164875" y="0"/>
                  </a:lnTo>
                  <a:cubicBezTo>
                    <a:pt x="2168376" y="0"/>
                    <a:pt x="2171215" y="2839"/>
                    <a:pt x="2171215" y="6340"/>
                  </a:cubicBezTo>
                  <a:lnTo>
                    <a:pt x="2171215" y="6340"/>
                  </a:lnTo>
                  <a:cubicBezTo>
                    <a:pt x="2171215" y="9842"/>
                    <a:pt x="2168376" y="12680"/>
                    <a:pt x="2164875" y="12680"/>
                  </a:cubicBezTo>
                  <a:lnTo>
                    <a:pt x="6340" y="12680"/>
                  </a:lnTo>
                  <a:cubicBezTo>
                    <a:pt x="2839" y="12680"/>
                    <a:pt x="0" y="9842"/>
                    <a:pt x="0" y="6340"/>
                  </a:cubicBezTo>
                  <a:lnTo>
                    <a:pt x="0" y="6340"/>
                  </a:lnTo>
                  <a:cubicBezTo>
                    <a:pt x="0" y="2839"/>
                    <a:pt x="2839" y="0"/>
                    <a:pt x="6340" y="0"/>
                  </a:cubicBezTo>
                  <a:close/>
                </a:path>
              </a:pathLst>
            </a:custGeom>
            <a:solidFill>
              <a:srgbClr val="FF7300"/>
            </a:solidFill>
          </p:spPr>
          <p:txBody>
            <a:bodyPr/>
            <a:lstStyle/>
            <a:p>
              <a:endParaRPr lang="en-CA"/>
            </a:p>
          </p:txBody>
        </p:sp>
        <p:sp>
          <p:nvSpPr>
            <p:cNvPr id="21" name="TextBox 21"/>
            <p:cNvSpPr txBox="1"/>
            <p:nvPr/>
          </p:nvSpPr>
          <p:spPr>
            <a:xfrm>
              <a:off x="0" y="-38100"/>
              <a:ext cx="2171215" cy="5078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170996" y="1536511"/>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1303863" y="560093"/>
            <a:ext cx="16708806" cy="731752"/>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Queries</a:t>
            </a:r>
          </a:p>
        </p:txBody>
      </p:sp>
      <p:sp>
        <p:nvSpPr>
          <p:cNvPr id="17" name="TextBox 17"/>
          <p:cNvSpPr txBox="1"/>
          <p:nvPr/>
        </p:nvSpPr>
        <p:spPr>
          <a:xfrm>
            <a:off x="75282" y="1000897"/>
            <a:ext cx="7856393" cy="9486187"/>
          </a:xfrm>
          <a:prstGeom prst="rect">
            <a:avLst/>
          </a:prstGeom>
        </p:spPr>
        <p:txBody>
          <a:bodyPr wrap="square" lIns="0" tIns="0" rIns="0" bIns="0" rtlCol="0" anchor="t">
            <a:spAutoFit/>
          </a:bodyPr>
          <a:lstStyle/>
          <a:p>
            <a:pPr algn="just">
              <a:lnSpc>
                <a:spcPts val="1883"/>
              </a:lnSpc>
            </a:pPr>
            <a:r>
              <a:rPr lang="en-US" sz="1345" dirty="0">
                <a:solidFill>
                  <a:srgbClr val="1F2020"/>
                </a:solidFill>
                <a:latin typeface="Open Sans"/>
                <a:ea typeface="Open Sans"/>
                <a:cs typeface="Open Sans"/>
                <a:sym typeface="Open Sans"/>
              </a:rPr>
              <a:t>UNION ALL</a:t>
            </a:r>
          </a:p>
          <a:p>
            <a:pPr algn="just">
              <a:lnSpc>
                <a:spcPts val="1883"/>
              </a:lnSpc>
            </a:pP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SELECT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dt.Date_id</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dt.Date</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dt.Year</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dt.Day_of_week</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AgeGroup</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Hospital_Type</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cm.population_estimate</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patient_count</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cm.new_deaths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cm.cumulative_deaths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co.pos</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positive_tests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co.neg</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negative_tests</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FROM </a:t>
            </a:r>
            <a:r>
              <a:rPr lang="en-US" sz="1345" dirty="0" err="1">
                <a:solidFill>
                  <a:srgbClr val="1F2020"/>
                </a:solidFill>
                <a:latin typeface="Open Sans"/>
                <a:ea typeface="Open Sans"/>
                <a:cs typeface="Open Sans"/>
                <a:sym typeface="Open Sans"/>
              </a:rPr>
              <a:t>date_table</a:t>
            </a:r>
            <a:r>
              <a:rPr lang="en-US" sz="1345" dirty="0">
                <a:solidFill>
                  <a:srgbClr val="1F2020"/>
                </a:solidFill>
                <a:latin typeface="Open Sans"/>
                <a:ea typeface="Open Sans"/>
                <a:cs typeface="Open Sans"/>
                <a:sym typeface="Open Sans"/>
              </a:rPr>
              <a:t> dt</a:t>
            </a:r>
          </a:p>
          <a:p>
            <a:pPr algn="just">
              <a:lnSpc>
                <a:spcPts val="1883"/>
              </a:lnSpc>
            </a:pPr>
            <a:r>
              <a:rPr lang="en-US" sz="1345" dirty="0">
                <a:solidFill>
                  <a:srgbClr val="1F2020"/>
                </a:solidFill>
                <a:latin typeface="Open Sans"/>
                <a:ea typeface="Open Sans"/>
                <a:cs typeface="Open Sans"/>
                <a:sym typeface="Open Sans"/>
              </a:rPr>
              <a:t>    JOIN </a:t>
            </a:r>
            <a:r>
              <a:rPr lang="en-US" sz="1345" dirty="0" err="1">
                <a:solidFill>
                  <a:srgbClr val="1F2020"/>
                </a:solidFill>
                <a:latin typeface="Open Sans"/>
                <a:ea typeface="Open Sans"/>
                <a:cs typeface="Open Sans"/>
                <a:sym typeface="Open Sans"/>
              </a:rPr>
              <a:t>combined_mortality</a:t>
            </a:r>
            <a:r>
              <a:rPr lang="en-US" sz="1345" dirty="0">
                <a:solidFill>
                  <a:srgbClr val="1F2020"/>
                </a:solidFill>
                <a:latin typeface="Open Sans"/>
                <a:ea typeface="Open Sans"/>
                <a:cs typeface="Open Sans"/>
                <a:sym typeface="Open Sans"/>
              </a:rPr>
              <a:t> cm ON </a:t>
            </a:r>
            <a:r>
              <a:rPr lang="en-US" sz="1345" dirty="0" err="1">
                <a:solidFill>
                  <a:srgbClr val="1F2020"/>
                </a:solidFill>
                <a:latin typeface="Open Sans"/>
                <a:ea typeface="Open Sans"/>
                <a:cs typeface="Open Sans"/>
                <a:sym typeface="Open Sans"/>
              </a:rPr>
              <a:t>dt.Date_id</a:t>
            </a:r>
            <a:r>
              <a:rPr lang="en-US" sz="1345" dirty="0">
                <a:solidFill>
                  <a:srgbClr val="1F2020"/>
                </a:solidFill>
                <a:latin typeface="Open Sans"/>
                <a:ea typeface="Open Sans"/>
                <a:cs typeface="Open Sans"/>
                <a:sym typeface="Open Sans"/>
              </a:rPr>
              <a:t> = </a:t>
            </a:r>
            <a:r>
              <a:rPr lang="en-US" sz="1345" dirty="0" err="1">
                <a:solidFill>
                  <a:srgbClr val="1F2020"/>
                </a:solidFill>
                <a:latin typeface="Open Sans"/>
                <a:ea typeface="Open Sans"/>
                <a:cs typeface="Open Sans"/>
                <a:sym typeface="Open Sans"/>
              </a:rPr>
              <a:t>cm.Date_id</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LEFT JOIN covid_19_overtime co ON </a:t>
            </a:r>
            <a:r>
              <a:rPr lang="en-US" sz="1345" dirty="0" err="1">
                <a:solidFill>
                  <a:srgbClr val="1F2020"/>
                </a:solidFill>
                <a:latin typeface="Open Sans"/>
                <a:ea typeface="Open Sans"/>
                <a:cs typeface="Open Sans"/>
                <a:sym typeface="Open Sans"/>
              </a:rPr>
              <a:t>dt.Date_id</a:t>
            </a:r>
            <a:r>
              <a:rPr lang="en-US" sz="1345" dirty="0">
                <a:solidFill>
                  <a:srgbClr val="1F2020"/>
                </a:solidFill>
                <a:latin typeface="Open Sans"/>
                <a:ea typeface="Open Sans"/>
                <a:cs typeface="Open Sans"/>
                <a:sym typeface="Open Sans"/>
              </a:rPr>
              <a:t> = </a:t>
            </a:r>
            <a:r>
              <a:rPr lang="en-US" sz="1345" dirty="0" err="1">
                <a:solidFill>
                  <a:srgbClr val="1F2020"/>
                </a:solidFill>
                <a:latin typeface="Open Sans"/>
                <a:ea typeface="Open Sans"/>
                <a:cs typeface="Open Sans"/>
                <a:sym typeface="Open Sans"/>
              </a:rPr>
              <a:t>co.Date_id</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a:t>
            </a:r>
          </a:p>
          <a:p>
            <a:pPr algn="just">
              <a:lnSpc>
                <a:spcPts val="1883"/>
              </a:lnSpc>
            </a:pP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YearlyData</a:t>
            </a:r>
            <a:r>
              <a:rPr lang="en-US" sz="1345" dirty="0">
                <a:solidFill>
                  <a:srgbClr val="1F2020"/>
                </a:solidFill>
                <a:latin typeface="Open Sans"/>
                <a:ea typeface="Open Sans"/>
                <a:cs typeface="Open Sans"/>
                <a:sym typeface="Open Sans"/>
              </a:rPr>
              <a:t> AS (</a:t>
            </a:r>
          </a:p>
          <a:p>
            <a:pPr algn="just">
              <a:lnSpc>
                <a:spcPts val="1883"/>
              </a:lnSpc>
            </a:pPr>
            <a:r>
              <a:rPr lang="en-US" sz="1345" dirty="0">
                <a:solidFill>
                  <a:srgbClr val="1F2020"/>
                </a:solidFill>
                <a:latin typeface="Open Sans"/>
                <a:ea typeface="Open Sans"/>
                <a:cs typeface="Open Sans"/>
                <a:sym typeface="Open Sans"/>
              </a:rPr>
              <a:t>    SELECT</a:t>
            </a:r>
          </a:p>
          <a:p>
            <a:pPr algn="just">
              <a:lnSpc>
                <a:spcPts val="1883"/>
              </a:lnSpc>
            </a:pPr>
            <a:r>
              <a:rPr lang="en-US" sz="1345" dirty="0">
                <a:solidFill>
                  <a:srgbClr val="1F2020"/>
                </a:solidFill>
                <a:latin typeface="Open Sans"/>
                <a:ea typeface="Open Sans"/>
                <a:cs typeface="Open Sans"/>
                <a:sym typeface="Open Sans"/>
              </a:rPr>
              <a:t>        Year,</a:t>
            </a:r>
          </a:p>
          <a:p>
            <a:pPr algn="just">
              <a:lnSpc>
                <a:spcPts val="1883"/>
              </a:lnSpc>
            </a:pPr>
            <a:r>
              <a:rPr lang="en-US" sz="1345" dirty="0">
                <a:solidFill>
                  <a:srgbClr val="1F2020"/>
                </a:solidFill>
                <a:latin typeface="Open Sans"/>
                <a:ea typeface="Open Sans"/>
                <a:cs typeface="Open Sans"/>
                <a:sym typeface="Open Sans"/>
              </a:rPr>
              <a:t>        SUM(</a:t>
            </a:r>
            <a:r>
              <a:rPr lang="en-US" sz="1345" dirty="0" err="1">
                <a:solidFill>
                  <a:srgbClr val="1F2020"/>
                </a:solidFill>
                <a:latin typeface="Open Sans"/>
                <a:ea typeface="Open Sans"/>
                <a:cs typeface="Open Sans"/>
                <a:sym typeface="Open Sans"/>
              </a:rPr>
              <a:t>patient_count</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Total_Patients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SUM(</a:t>
            </a:r>
            <a:r>
              <a:rPr lang="en-US" sz="1345" dirty="0" err="1">
                <a:solidFill>
                  <a:srgbClr val="1F2020"/>
                </a:solidFill>
                <a:latin typeface="Open Sans"/>
                <a:ea typeface="Open Sans"/>
                <a:cs typeface="Open Sans"/>
                <a:sym typeface="Open Sans"/>
              </a:rPr>
              <a:t>new_deaths</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Total_New_Deaths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MAX(</a:t>
            </a:r>
            <a:r>
              <a:rPr lang="en-US" sz="1345" dirty="0" err="1">
                <a:solidFill>
                  <a:srgbClr val="1F2020"/>
                </a:solidFill>
                <a:latin typeface="Open Sans"/>
                <a:ea typeface="Open Sans"/>
                <a:cs typeface="Open Sans"/>
                <a:sym typeface="Open Sans"/>
              </a:rPr>
              <a:t>cumulative_deaths</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Max_Cumulative_Deaths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SUM(</a:t>
            </a:r>
            <a:r>
              <a:rPr lang="en-US" sz="1345" dirty="0" err="1">
                <a:solidFill>
                  <a:srgbClr val="1F2020"/>
                </a:solidFill>
                <a:latin typeface="Open Sans"/>
                <a:ea typeface="Open Sans"/>
                <a:cs typeface="Open Sans"/>
                <a:sym typeface="Open Sans"/>
              </a:rPr>
              <a:t>positive_tests</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Total_Positive_Tests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SUM(</a:t>
            </a:r>
            <a:r>
              <a:rPr lang="en-US" sz="1345" dirty="0" err="1">
                <a:solidFill>
                  <a:srgbClr val="1F2020"/>
                </a:solidFill>
                <a:latin typeface="Open Sans"/>
                <a:ea typeface="Open Sans"/>
                <a:cs typeface="Open Sans"/>
                <a:sym typeface="Open Sans"/>
              </a:rPr>
              <a:t>negative_tests</a:t>
            </a:r>
            <a:r>
              <a:rPr lang="en-US" sz="1345" dirty="0">
                <a:solidFill>
                  <a:srgbClr val="1F2020"/>
                </a:solidFill>
                <a:latin typeface="Open Sans"/>
                <a:ea typeface="Open Sans"/>
                <a:cs typeface="Open Sans"/>
                <a:sym typeface="Open Sans"/>
              </a:rPr>
              <a:t>) AS </a:t>
            </a:r>
            <a:r>
              <a:rPr lang="en-US" sz="1345" dirty="0" err="1">
                <a:solidFill>
                  <a:srgbClr val="1F2020"/>
                </a:solidFill>
                <a:latin typeface="Open Sans"/>
                <a:ea typeface="Open Sans"/>
                <a:cs typeface="Open Sans"/>
                <a:sym typeface="Open Sans"/>
              </a:rPr>
              <a:t>Total_Negative_Tests</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FROM </a:t>
            </a:r>
            <a:r>
              <a:rPr lang="en-US" sz="1345" dirty="0" err="1">
                <a:solidFill>
                  <a:srgbClr val="1F2020"/>
                </a:solidFill>
                <a:latin typeface="Open Sans"/>
                <a:ea typeface="Open Sans"/>
                <a:cs typeface="Open Sans"/>
                <a:sym typeface="Open Sans"/>
              </a:rPr>
              <a:t>CombinedData</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    GROUP BY Year</a:t>
            </a:r>
          </a:p>
          <a:p>
            <a:pPr algn="just">
              <a:lnSpc>
                <a:spcPts val="1883"/>
              </a:lnSpc>
            </a:pPr>
            <a:r>
              <a:rPr lang="en-US" sz="1345" dirty="0">
                <a:solidFill>
                  <a:srgbClr val="1F2020"/>
                </a:solidFill>
                <a:latin typeface="Open Sans"/>
                <a:ea typeface="Open Sans"/>
                <a:cs typeface="Open Sans"/>
                <a:sym typeface="Open Sans"/>
              </a:rPr>
              <a:t>)</a:t>
            </a:r>
          </a:p>
          <a:p>
            <a:pPr algn="just">
              <a:lnSpc>
                <a:spcPts val="1883"/>
              </a:lnSpc>
            </a:pP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SELECT</a:t>
            </a:r>
          </a:p>
          <a:p>
            <a:pPr algn="just">
              <a:lnSpc>
                <a:spcPts val="1883"/>
              </a:lnSpc>
            </a:pPr>
            <a:r>
              <a:rPr lang="en-US" sz="1345" dirty="0">
                <a:solidFill>
                  <a:srgbClr val="1F2020"/>
                </a:solidFill>
                <a:latin typeface="Open Sans"/>
                <a:ea typeface="Open Sans"/>
                <a:cs typeface="Open Sans"/>
                <a:sym typeface="Open Sans"/>
              </a:rPr>
              <a:t>    Year,</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Total_Patients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Total_New_Deaths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Total_Positive_Tests</a:t>
            </a:r>
            <a:r>
              <a:rPr lang="en-US" sz="1345" dirty="0">
                <a:solidFill>
                  <a:srgbClr val="1F2020"/>
                </a:solidFill>
                <a:latin typeface="Open Sans"/>
                <a:ea typeface="Open Sans"/>
                <a:cs typeface="Open Sans"/>
                <a:sym typeface="Open Sans"/>
              </a:rPr>
              <a:t>,</a:t>
            </a:r>
          </a:p>
          <a:p>
            <a:pPr algn="just">
              <a:lnSpc>
                <a:spcPts val="1883"/>
              </a:lnSpc>
            </a:pPr>
            <a:r>
              <a:rPr lang="en-US" sz="1345" dirty="0">
                <a:solidFill>
                  <a:srgbClr val="1F2020"/>
                </a:solidFill>
                <a:latin typeface="Open Sans"/>
                <a:ea typeface="Open Sans"/>
                <a:cs typeface="Open Sans"/>
                <a:sym typeface="Open Sans"/>
              </a:rPr>
              <a:t>    </a:t>
            </a:r>
            <a:r>
              <a:rPr lang="en-US" sz="1345" dirty="0" err="1">
                <a:solidFill>
                  <a:srgbClr val="1F2020"/>
                </a:solidFill>
                <a:latin typeface="Open Sans"/>
                <a:ea typeface="Open Sans"/>
                <a:cs typeface="Open Sans"/>
                <a:sym typeface="Open Sans"/>
              </a:rPr>
              <a:t>Total_Negative_Tests</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FROM </a:t>
            </a:r>
            <a:r>
              <a:rPr lang="en-US" sz="1345" dirty="0" err="1">
                <a:solidFill>
                  <a:srgbClr val="1F2020"/>
                </a:solidFill>
                <a:latin typeface="Open Sans"/>
                <a:ea typeface="Open Sans"/>
                <a:cs typeface="Open Sans"/>
                <a:sym typeface="Open Sans"/>
              </a:rPr>
              <a:t>YearlyData</a:t>
            </a:r>
            <a:endParaRPr lang="en-US" sz="1345" dirty="0">
              <a:solidFill>
                <a:srgbClr val="1F2020"/>
              </a:solidFill>
              <a:latin typeface="Open Sans"/>
              <a:ea typeface="Open Sans"/>
              <a:cs typeface="Open Sans"/>
              <a:sym typeface="Open Sans"/>
            </a:endParaRPr>
          </a:p>
          <a:p>
            <a:pPr algn="just">
              <a:lnSpc>
                <a:spcPts val="1883"/>
              </a:lnSpc>
            </a:pPr>
            <a:r>
              <a:rPr lang="en-US" sz="1345" dirty="0">
                <a:solidFill>
                  <a:srgbClr val="1F2020"/>
                </a:solidFill>
                <a:latin typeface="Open Sans"/>
                <a:ea typeface="Open Sans"/>
                <a:cs typeface="Open Sans"/>
                <a:sym typeface="Open Sans"/>
              </a:rPr>
              <a:t>ORDER BY Year;</a:t>
            </a:r>
          </a:p>
        </p:txBody>
      </p:sp>
      <p:sp>
        <p:nvSpPr>
          <p:cNvPr id="18" name="TextBox 18"/>
          <p:cNvSpPr txBox="1"/>
          <p:nvPr/>
        </p:nvSpPr>
        <p:spPr>
          <a:xfrm>
            <a:off x="9658266" y="1626223"/>
            <a:ext cx="7404748" cy="8660777"/>
          </a:xfrm>
          <a:prstGeom prst="rect">
            <a:avLst/>
          </a:prstGeom>
        </p:spPr>
        <p:txBody>
          <a:bodyPr lIns="0" tIns="0" rIns="0" bIns="0" rtlCol="0" anchor="t">
            <a:spAutoFit/>
          </a:bodyPr>
          <a:lstStyle/>
          <a:p>
            <a:pPr algn="just">
              <a:lnSpc>
                <a:spcPts val="1959"/>
              </a:lnSpc>
            </a:pPr>
            <a:r>
              <a:rPr lang="en-US" sz="1399" dirty="0">
                <a:solidFill>
                  <a:srgbClr val="1F2020"/>
                </a:solidFill>
                <a:latin typeface="Open Sans"/>
                <a:ea typeface="Open Sans"/>
                <a:cs typeface="Open Sans"/>
                <a:sym typeface="Open Sans"/>
              </a:rPr>
              <a:t>WITH </a:t>
            </a:r>
            <a:r>
              <a:rPr lang="en-US" sz="1399" dirty="0" err="1">
                <a:solidFill>
                  <a:srgbClr val="1F2020"/>
                </a:solidFill>
                <a:latin typeface="Open Sans"/>
                <a:ea typeface="Open Sans"/>
                <a:cs typeface="Open Sans"/>
                <a:sym typeface="Open Sans"/>
              </a:rPr>
              <a:t>HospitalizationData</a:t>
            </a:r>
            <a:r>
              <a:rPr lang="en-US" sz="1399" dirty="0">
                <a:solidFill>
                  <a:srgbClr val="1F2020"/>
                </a:solidFill>
                <a:latin typeface="Open Sans"/>
                <a:ea typeface="Open Sans"/>
                <a:cs typeface="Open Sans"/>
                <a:sym typeface="Open Sans"/>
              </a:rPr>
              <a:t> AS (</a:t>
            </a:r>
          </a:p>
          <a:p>
            <a:pPr algn="just">
              <a:lnSpc>
                <a:spcPts val="1959"/>
              </a:lnSpc>
            </a:pPr>
            <a:r>
              <a:rPr lang="en-US" sz="1399" dirty="0">
                <a:solidFill>
                  <a:srgbClr val="1F2020"/>
                </a:solidFill>
                <a:latin typeface="Open Sans"/>
                <a:ea typeface="Open Sans"/>
                <a:cs typeface="Open Sans"/>
                <a:sym typeface="Open Sans"/>
              </a:rPr>
              <a:t>    SELECT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dt.Year</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MedSurg</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Hospital_Type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ms.patient_count</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MedSurg_Hospitalizations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0 AS </a:t>
            </a:r>
            <a:r>
              <a:rPr lang="en-US" sz="1399" dirty="0" err="1">
                <a:solidFill>
                  <a:srgbClr val="1F2020"/>
                </a:solidFill>
                <a:latin typeface="Open Sans"/>
                <a:ea typeface="Open Sans"/>
                <a:cs typeface="Open Sans"/>
                <a:sym typeface="Open Sans"/>
              </a:rPr>
              <a:t>ICU_Hospitalizations</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FROM </a:t>
            </a:r>
            <a:r>
              <a:rPr lang="en-US" sz="1399" dirty="0" err="1">
                <a:solidFill>
                  <a:srgbClr val="1F2020"/>
                </a:solidFill>
                <a:latin typeface="Open Sans"/>
                <a:ea typeface="Open Sans"/>
                <a:cs typeface="Open Sans"/>
                <a:sym typeface="Open Sans"/>
              </a:rPr>
              <a:t>date_table</a:t>
            </a:r>
            <a:r>
              <a:rPr lang="en-US" sz="1399" dirty="0">
                <a:solidFill>
                  <a:srgbClr val="1F2020"/>
                </a:solidFill>
                <a:latin typeface="Open Sans"/>
                <a:ea typeface="Open Sans"/>
                <a:cs typeface="Open Sans"/>
                <a:sym typeface="Open Sans"/>
              </a:rPr>
              <a:t> dt</a:t>
            </a:r>
          </a:p>
          <a:p>
            <a:pPr algn="just">
              <a:lnSpc>
                <a:spcPts val="1959"/>
              </a:lnSpc>
            </a:pPr>
            <a:r>
              <a:rPr lang="en-US" sz="1399" dirty="0">
                <a:solidFill>
                  <a:srgbClr val="1F2020"/>
                </a:solidFill>
                <a:latin typeface="Open Sans"/>
                <a:ea typeface="Open Sans"/>
                <a:cs typeface="Open Sans"/>
                <a:sym typeface="Open Sans"/>
              </a:rPr>
              <a:t>    JOIN archive_covid_19_med_sug </a:t>
            </a:r>
            <a:r>
              <a:rPr lang="en-US" sz="1399" dirty="0" err="1">
                <a:solidFill>
                  <a:srgbClr val="1F2020"/>
                </a:solidFill>
                <a:latin typeface="Open Sans"/>
                <a:ea typeface="Open Sans"/>
                <a:cs typeface="Open Sans"/>
                <a:sym typeface="Open Sans"/>
              </a:rPr>
              <a:t>ms</a:t>
            </a:r>
            <a:r>
              <a:rPr lang="en-US" sz="1399" dirty="0">
                <a:solidFill>
                  <a:srgbClr val="1F2020"/>
                </a:solidFill>
                <a:latin typeface="Open Sans"/>
                <a:ea typeface="Open Sans"/>
                <a:cs typeface="Open Sans"/>
                <a:sym typeface="Open Sans"/>
              </a:rPr>
              <a:t>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ms.Date_id</a:t>
            </a:r>
            <a:endParaRPr lang="en-US" sz="1399" dirty="0">
              <a:solidFill>
                <a:srgbClr val="1F2020"/>
              </a:solidFill>
              <a:latin typeface="Open Sans"/>
              <a:ea typeface="Open Sans"/>
              <a:cs typeface="Open Sans"/>
              <a:sym typeface="Open Sans"/>
            </a:endParaRPr>
          </a:p>
          <a:p>
            <a:pPr algn="just">
              <a:lnSpc>
                <a:spcPts val="1959"/>
              </a:lnSpc>
            </a:pP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UNION ALL</a:t>
            </a:r>
          </a:p>
          <a:p>
            <a:pPr algn="just">
              <a:lnSpc>
                <a:spcPts val="1959"/>
              </a:lnSpc>
            </a:pP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SELECT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dt.Year</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'ICU' AS </a:t>
            </a:r>
            <a:r>
              <a:rPr lang="en-US" sz="1399" dirty="0" err="1">
                <a:solidFill>
                  <a:srgbClr val="1F2020"/>
                </a:solidFill>
                <a:latin typeface="Open Sans"/>
                <a:ea typeface="Open Sans"/>
                <a:cs typeface="Open Sans"/>
                <a:sym typeface="Open Sans"/>
              </a:rPr>
              <a:t>Hospital_Type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0 AS </a:t>
            </a:r>
            <a:r>
              <a:rPr lang="en-US" sz="1399" dirty="0" err="1">
                <a:solidFill>
                  <a:srgbClr val="1F2020"/>
                </a:solidFill>
                <a:latin typeface="Open Sans"/>
                <a:ea typeface="Open Sans"/>
                <a:cs typeface="Open Sans"/>
                <a:sym typeface="Open Sans"/>
              </a:rPr>
              <a:t>MedSurg_Hospitalizations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icu.patient_count</a:t>
            </a:r>
            <a:r>
              <a:rPr lang="en-US" sz="1399" dirty="0">
                <a:solidFill>
                  <a:srgbClr val="1F2020"/>
                </a:solidFill>
                <a:latin typeface="Open Sans"/>
                <a:ea typeface="Open Sans"/>
                <a:cs typeface="Open Sans"/>
                <a:sym typeface="Open Sans"/>
              </a:rPr>
              <a:t> AS </a:t>
            </a:r>
            <a:r>
              <a:rPr lang="en-US" sz="1399" dirty="0" err="1">
                <a:solidFill>
                  <a:srgbClr val="1F2020"/>
                </a:solidFill>
                <a:latin typeface="Open Sans"/>
                <a:ea typeface="Open Sans"/>
                <a:cs typeface="Open Sans"/>
                <a:sym typeface="Open Sans"/>
              </a:rPr>
              <a:t>ICU_Hospitalizations</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FROM </a:t>
            </a:r>
            <a:r>
              <a:rPr lang="en-US" sz="1399" dirty="0" err="1">
                <a:solidFill>
                  <a:srgbClr val="1F2020"/>
                </a:solidFill>
                <a:latin typeface="Open Sans"/>
                <a:ea typeface="Open Sans"/>
                <a:cs typeface="Open Sans"/>
                <a:sym typeface="Open Sans"/>
              </a:rPr>
              <a:t>date_table</a:t>
            </a:r>
            <a:r>
              <a:rPr lang="en-US" sz="1399" dirty="0">
                <a:solidFill>
                  <a:srgbClr val="1F2020"/>
                </a:solidFill>
                <a:latin typeface="Open Sans"/>
                <a:ea typeface="Open Sans"/>
                <a:cs typeface="Open Sans"/>
                <a:sym typeface="Open Sans"/>
              </a:rPr>
              <a:t> dt</a:t>
            </a:r>
          </a:p>
          <a:p>
            <a:pPr algn="just">
              <a:lnSpc>
                <a:spcPts val="1959"/>
              </a:lnSpc>
            </a:pPr>
            <a:r>
              <a:rPr lang="en-US" sz="1399" dirty="0">
                <a:solidFill>
                  <a:srgbClr val="1F2020"/>
                </a:solidFill>
                <a:latin typeface="Open Sans"/>
                <a:ea typeface="Open Sans"/>
                <a:cs typeface="Open Sans"/>
                <a:sym typeface="Open Sans"/>
              </a:rPr>
              <a:t>    JOIN archived_covid_19_icu </a:t>
            </a:r>
            <a:r>
              <a:rPr lang="en-US" sz="1399" dirty="0" err="1">
                <a:solidFill>
                  <a:srgbClr val="1F2020"/>
                </a:solidFill>
                <a:latin typeface="Open Sans"/>
                <a:ea typeface="Open Sans"/>
                <a:cs typeface="Open Sans"/>
                <a:sym typeface="Open Sans"/>
              </a:rPr>
              <a:t>icu</a:t>
            </a:r>
            <a:r>
              <a:rPr lang="en-US" sz="1399" dirty="0">
                <a:solidFill>
                  <a:srgbClr val="1F2020"/>
                </a:solidFill>
                <a:latin typeface="Open Sans"/>
                <a:ea typeface="Open Sans"/>
                <a:cs typeface="Open Sans"/>
                <a:sym typeface="Open Sans"/>
              </a:rPr>
              <a:t>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icu.Date_id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a:t>
            </a:r>
          </a:p>
          <a:p>
            <a:pPr algn="just">
              <a:lnSpc>
                <a:spcPts val="1959"/>
              </a:lnSpc>
            </a:pPr>
            <a:endParaRPr lang="en-US" sz="1399" dirty="0">
              <a:solidFill>
                <a:srgbClr val="1F2020"/>
              </a:solidFill>
              <a:latin typeface="Open Sans"/>
              <a:ea typeface="Open Sans"/>
              <a:cs typeface="Open Sans"/>
              <a:sym typeface="Open Sans"/>
            </a:endParaRPr>
          </a:p>
          <a:p>
            <a:pPr algn="just">
              <a:lnSpc>
                <a:spcPts val="1959"/>
              </a:lnSpc>
            </a:pPr>
            <a:r>
              <a:rPr lang="en-US" sz="1399" dirty="0" err="1">
                <a:solidFill>
                  <a:srgbClr val="1F2020"/>
                </a:solidFill>
                <a:latin typeface="Open Sans"/>
                <a:ea typeface="Open Sans"/>
                <a:cs typeface="Open Sans"/>
                <a:sym typeface="Open Sans"/>
              </a:rPr>
              <a:t>MortalityData</a:t>
            </a:r>
            <a:r>
              <a:rPr lang="en-US" sz="1399" dirty="0">
                <a:solidFill>
                  <a:srgbClr val="1F2020"/>
                </a:solidFill>
                <a:latin typeface="Open Sans"/>
                <a:ea typeface="Open Sans"/>
                <a:cs typeface="Open Sans"/>
                <a:sym typeface="Open Sans"/>
              </a:rPr>
              <a:t> AS (</a:t>
            </a:r>
          </a:p>
          <a:p>
            <a:pPr algn="just">
              <a:lnSpc>
                <a:spcPts val="1959"/>
              </a:lnSpc>
            </a:pPr>
            <a:r>
              <a:rPr lang="en-US" sz="1399" dirty="0">
                <a:solidFill>
                  <a:srgbClr val="1F2020"/>
                </a:solidFill>
                <a:latin typeface="Open Sans"/>
                <a:ea typeface="Open Sans"/>
                <a:cs typeface="Open Sans"/>
                <a:sym typeface="Open Sans"/>
              </a:rPr>
              <a:t>    SELECT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dt.Date</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dt.Year</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cm.new_deaths</a:t>
            </a:r>
            <a:r>
              <a:rPr lang="en-US" sz="1399" dirty="0">
                <a:solidFill>
                  <a:srgbClr val="1F2020"/>
                </a:solidFill>
                <a:latin typeface="Open Sans"/>
                <a:ea typeface="Open Sans"/>
                <a:cs typeface="Open Sans"/>
                <a:sym typeface="Open Sans"/>
              </a:rPr>
              <a:t>,</a:t>
            </a:r>
          </a:p>
          <a:p>
            <a:pPr algn="just">
              <a:lnSpc>
                <a:spcPts val="1959"/>
              </a:lnSpc>
            </a:pPr>
            <a:r>
              <a:rPr lang="en-US" sz="1399" dirty="0">
                <a:solidFill>
                  <a:srgbClr val="1F2020"/>
                </a:solidFill>
                <a:latin typeface="Open Sans"/>
                <a:ea typeface="Open Sans"/>
                <a:cs typeface="Open Sans"/>
                <a:sym typeface="Open Sans"/>
              </a:rPr>
              <a:t>        </a:t>
            </a:r>
            <a:r>
              <a:rPr lang="en-US" sz="1399" dirty="0" err="1">
                <a:solidFill>
                  <a:srgbClr val="1F2020"/>
                </a:solidFill>
                <a:latin typeface="Open Sans"/>
                <a:ea typeface="Open Sans"/>
                <a:cs typeface="Open Sans"/>
                <a:sym typeface="Open Sans"/>
              </a:rPr>
              <a:t>cm.cumulative_deaths</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    FROM </a:t>
            </a:r>
            <a:r>
              <a:rPr lang="en-US" sz="1399" dirty="0" err="1">
                <a:solidFill>
                  <a:srgbClr val="1F2020"/>
                </a:solidFill>
                <a:latin typeface="Open Sans"/>
                <a:ea typeface="Open Sans"/>
                <a:cs typeface="Open Sans"/>
                <a:sym typeface="Open Sans"/>
              </a:rPr>
              <a:t>date_table</a:t>
            </a:r>
            <a:r>
              <a:rPr lang="en-US" sz="1399" dirty="0">
                <a:solidFill>
                  <a:srgbClr val="1F2020"/>
                </a:solidFill>
                <a:latin typeface="Open Sans"/>
                <a:ea typeface="Open Sans"/>
                <a:cs typeface="Open Sans"/>
                <a:sym typeface="Open Sans"/>
              </a:rPr>
              <a:t> dt</a:t>
            </a:r>
          </a:p>
          <a:p>
            <a:pPr algn="just">
              <a:lnSpc>
                <a:spcPts val="1959"/>
              </a:lnSpc>
            </a:pPr>
            <a:r>
              <a:rPr lang="en-US" sz="1399" dirty="0">
                <a:solidFill>
                  <a:srgbClr val="1F2020"/>
                </a:solidFill>
                <a:latin typeface="Open Sans"/>
                <a:ea typeface="Open Sans"/>
                <a:cs typeface="Open Sans"/>
                <a:sym typeface="Open Sans"/>
              </a:rPr>
              <a:t>    JOIN </a:t>
            </a:r>
            <a:r>
              <a:rPr lang="en-US" sz="1399" dirty="0" err="1">
                <a:solidFill>
                  <a:srgbClr val="1F2020"/>
                </a:solidFill>
                <a:latin typeface="Open Sans"/>
                <a:ea typeface="Open Sans"/>
                <a:cs typeface="Open Sans"/>
                <a:sym typeface="Open Sans"/>
              </a:rPr>
              <a:t>combined_mortality</a:t>
            </a:r>
            <a:r>
              <a:rPr lang="en-US" sz="1399" dirty="0">
                <a:solidFill>
                  <a:srgbClr val="1F2020"/>
                </a:solidFill>
                <a:latin typeface="Open Sans"/>
                <a:ea typeface="Open Sans"/>
                <a:cs typeface="Open Sans"/>
                <a:sym typeface="Open Sans"/>
              </a:rPr>
              <a:t> cm ON </a:t>
            </a:r>
            <a:r>
              <a:rPr lang="en-US" sz="1399" dirty="0" err="1">
                <a:solidFill>
                  <a:srgbClr val="1F2020"/>
                </a:solidFill>
                <a:latin typeface="Open Sans"/>
                <a:ea typeface="Open Sans"/>
                <a:cs typeface="Open Sans"/>
                <a:sym typeface="Open Sans"/>
              </a:rPr>
              <a:t>dt.Date_id</a:t>
            </a:r>
            <a:r>
              <a:rPr lang="en-US" sz="1399" dirty="0">
                <a:solidFill>
                  <a:srgbClr val="1F2020"/>
                </a:solidFill>
                <a:latin typeface="Open Sans"/>
                <a:ea typeface="Open Sans"/>
                <a:cs typeface="Open Sans"/>
                <a:sym typeface="Open Sans"/>
              </a:rPr>
              <a:t> = </a:t>
            </a:r>
            <a:r>
              <a:rPr lang="en-US" sz="1399" dirty="0" err="1">
                <a:solidFill>
                  <a:srgbClr val="1F2020"/>
                </a:solidFill>
                <a:latin typeface="Open Sans"/>
                <a:ea typeface="Open Sans"/>
                <a:cs typeface="Open Sans"/>
                <a:sym typeface="Open Sans"/>
              </a:rPr>
              <a:t>cm.Date_id</a:t>
            </a:r>
            <a:endParaRPr lang="en-US" sz="1399" dirty="0">
              <a:solidFill>
                <a:srgbClr val="1F2020"/>
              </a:solidFill>
              <a:latin typeface="Open Sans"/>
              <a:ea typeface="Open Sans"/>
              <a:cs typeface="Open Sans"/>
              <a:sym typeface="Open Sans"/>
            </a:endParaRPr>
          </a:p>
          <a:p>
            <a:pPr algn="just">
              <a:lnSpc>
                <a:spcPts val="1959"/>
              </a:lnSpc>
            </a:pPr>
            <a:r>
              <a:rPr lang="en-US" sz="1399" dirty="0">
                <a:solidFill>
                  <a:srgbClr val="1F2020"/>
                </a:solidFill>
                <a:latin typeface="Open Sans"/>
                <a:ea typeface="Open Sans"/>
                <a:cs typeface="Open Sans"/>
                <a:sym typeface="Open Sans"/>
              </a:rPr>
              <a:t>),</a:t>
            </a:r>
          </a:p>
          <a:p>
            <a:pPr algn="just">
              <a:lnSpc>
                <a:spcPts val="1959"/>
              </a:lnSpc>
              <a:spcBef>
                <a:spcPct val="0"/>
              </a:spcBef>
            </a:pPr>
            <a:endParaRPr lang="en-US" sz="1399" dirty="0">
              <a:solidFill>
                <a:srgbClr val="1F2020"/>
              </a:solidFill>
              <a:latin typeface="Open Sans"/>
              <a:ea typeface="Open Sans"/>
              <a:cs typeface="Open Sans"/>
              <a:sym typeface="Open Sans"/>
            </a:endParaRPr>
          </a:p>
        </p:txBody>
      </p:sp>
      <p:grpSp>
        <p:nvGrpSpPr>
          <p:cNvPr id="19" name="Group 19"/>
          <p:cNvGrpSpPr/>
          <p:nvPr/>
        </p:nvGrpSpPr>
        <p:grpSpPr>
          <a:xfrm rot="-5400000">
            <a:off x="5073154" y="6094796"/>
            <a:ext cx="8243831" cy="48146"/>
            <a:chOff x="0" y="0"/>
            <a:chExt cx="2171215" cy="12680"/>
          </a:xfrm>
        </p:grpSpPr>
        <p:sp>
          <p:nvSpPr>
            <p:cNvPr id="20" name="Freeform 20"/>
            <p:cNvSpPr/>
            <p:nvPr/>
          </p:nvSpPr>
          <p:spPr>
            <a:xfrm>
              <a:off x="0" y="0"/>
              <a:ext cx="2171215" cy="12680"/>
            </a:xfrm>
            <a:custGeom>
              <a:avLst/>
              <a:gdLst/>
              <a:ahLst/>
              <a:cxnLst/>
              <a:rect l="l" t="t" r="r" b="b"/>
              <a:pathLst>
                <a:path w="2171215" h="12680">
                  <a:moveTo>
                    <a:pt x="6340" y="0"/>
                  </a:moveTo>
                  <a:lnTo>
                    <a:pt x="2164875" y="0"/>
                  </a:lnTo>
                  <a:cubicBezTo>
                    <a:pt x="2168376" y="0"/>
                    <a:pt x="2171215" y="2839"/>
                    <a:pt x="2171215" y="6340"/>
                  </a:cubicBezTo>
                  <a:lnTo>
                    <a:pt x="2171215" y="6340"/>
                  </a:lnTo>
                  <a:cubicBezTo>
                    <a:pt x="2171215" y="9842"/>
                    <a:pt x="2168376" y="12680"/>
                    <a:pt x="2164875" y="12680"/>
                  </a:cubicBezTo>
                  <a:lnTo>
                    <a:pt x="6340" y="12680"/>
                  </a:lnTo>
                  <a:cubicBezTo>
                    <a:pt x="2839" y="12680"/>
                    <a:pt x="0" y="9842"/>
                    <a:pt x="0" y="6340"/>
                  </a:cubicBezTo>
                  <a:lnTo>
                    <a:pt x="0" y="6340"/>
                  </a:lnTo>
                  <a:cubicBezTo>
                    <a:pt x="0" y="2839"/>
                    <a:pt x="2839" y="0"/>
                    <a:pt x="6340" y="0"/>
                  </a:cubicBezTo>
                  <a:close/>
                </a:path>
              </a:pathLst>
            </a:custGeom>
            <a:solidFill>
              <a:srgbClr val="FF7300"/>
            </a:solidFill>
          </p:spPr>
          <p:txBody>
            <a:bodyPr/>
            <a:lstStyle/>
            <a:p>
              <a:endParaRPr lang="en-CA"/>
            </a:p>
          </p:txBody>
        </p:sp>
        <p:sp>
          <p:nvSpPr>
            <p:cNvPr id="21" name="TextBox 21"/>
            <p:cNvSpPr txBox="1"/>
            <p:nvPr/>
          </p:nvSpPr>
          <p:spPr>
            <a:xfrm>
              <a:off x="0" y="-38100"/>
              <a:ext cx="2171215" cy="5078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244602" y="912881"/>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455625" y="228754"/>
            <a:ext cx="16708806" cy="731752"/>
          </a:xfrm>
          <a:prstGeom prst="rect">
            <a:avLst/>
          </a:prstGeom>
        </p:spPr>
        <p:txBody>
          <a:bodyPr lIns="0" tIns="0" rIns="0" bIns="0" rtlCol="0" anchor="t">
            <a:spAutoFit/>
          </a:bodyPr>
          <a:lstStyle/>
          <a:p>
            <a:pPr algn="ctr">
              <a:lnSpc>
                <a:spcPts val="5336"/>
              </a:lnSpc>
            </a:pPr>
            <a:r>
              <a:rPr lang="en-US" sz="4560" b="1" dirty="0">
                <a:solidFill>
                  <a:srgbClr val="1F2020"/>
                </a:solidFill>
                <a:latin typeface="Poppins Bold"/>
                <a:ea typeface="Poppins Bold"/>
                <a:cs typeface="Poppins Bold"/>
                <a:sym typeface="Poppins Bold"/>
              </a:rPr>
              <a:t>Queries</a:t>
            </a:r>
          </a:p>
        </p:txBody>
      </p:sp>
      <p:sp>
        <p:nvSpPr>
          <p:cNvPr id="17" name="TextBox 17"/>
          <p:cNvSpPr txBox="1"/>
          <p:nvPr/>
        </p:nvSpPr>
        <p:spPr>
          <a:xfrm>
            <a:off x="173187" y="2491629"/>
            <a:ext cx="8790881" cy="6106123"/>
          </a:xfrm>
          <a:prstGeom prst="rect">
            <a:avLst/>
          </a:prstGeom>
        </p:spPr>
        <p:txBody>
          <a:bodyPr lIns="0" tIns="0" rIns="0" bIns="0" rtlCol="0" anchor="t">
            <a:spAutoFit/>
          </a:bodyPr>
          <a:lstStyle/>
          <a:p>
            <a:pPr algn="just">
              <a:lnSpc>
                <a:spcPts val="2344"/>
              </a:lnSpc>
            </a:pPr>
            <a:r>
              <a:rPr lang="en-US" sz="1674">
                <a:solidFill>
                  <a:srgbClr val="1F2020"/>
                </a:solidFill>
                <a:latin typeface="Open Sans"/>
                <a:ea typeface="Open Sans"/>
                <a:cs typeface="Open Sans"/>
                <a:sym typeface="Open Sans"/>
              </a:rPr>
              <a:t>CombinedAnalysis AS (</a:t>
            </a:r>
          </a:p>
          <a:p>
            <a:pPr algn="just">
              <a:lnSpc>
                <a:spcPts val="2344"/>
              </a:lnSpc>
            </a:pPr>
            <a:r>
              <a:rPr lang="en-US" sz="1674">
                <a:solidFill>
                  <a:srgbClr val="1F2020"/>
                </a:solidFill>
                <a:latin typeface="Open Sans"/>
                <a:ea typeface="Open Sans"/>
                <a:cs typeface="Open Sans"/>
                <a:sym typeface="Open Sans"/>
              </a:rPr>
              <a:t>    SELECT</a:t>
            </a:r>
          </a:p>
          <a:p>
            <a:pPr algn="just">
              <a:lnSpc>
                <a:spcPts val="2344"/>
              </a:lnSpc>
            </a:pPr>
            <a:r>
              <a:rPr lang="en-US" sz="1674">
                <a:solidFill>
                  <a:srgbClr val="1F2020"/>
                </a:solidFill>
                <a:latin typeface="Open Sans"/>
                <a:ea typeface="Open Sans"/>
                <a:cs typeface="Open Sans"/>
                <a:sym typeface="Open Sans"/>
              </a:rPr>
              <a:t>        h.Year,</a:t>
            </a:r>
          </a:p>
          <a:p>
            <a:pPr algn="just">
              <a:lnSpc>
                <a:spcPts val="2344"/>
              </a:lnSpc>
            </a:pPr>
            <a:r>
              <a:rPr lang="en-US" sz="1674">
                <a:solidFill>
                  <a:srgbClr val="1F2020"/>
                </a:solidFill>
                <a:latin typeface="Open Sans"/>
                <a:ea typeface="Open Sans"/>
                <a:cs typeface="Open Sans"/>
                <a:sym typeface="Open Sans"/>
              </a:rPr>
              <a:t>        SUM(h.MedSurg_Hospitalizations) AS Total_MedSurg_Hospitalizations,</a:t>
            </a:r>
          </a:p>
          <a:p>
            <a:pPr algn="just">
              <a:lnSpc>
                <a:spcPts val="2344"/>
              </a:lnSpc>
            </a:pPr>
            <a:r>
              <a:rPr lang="en-US" sz="1674">
                <a:solidFill>
                  <a:srgbClr val="1F2020"/>
                </a:solidFill>
                <a:latin typeface="Open Sans"/>
                <a:ea typeface="Open Sans"/>
                <a:cs typeface="Open Sans"/>
                <a:sym typeface="Open Sans"/>
              </a:rPr>
              <a:t>        SUM(h.ICU_Hospitalizations) AS Total_ICU_Hospitalizations,</a:t>
            </a:r>
          </a:p>
          <a:p>
            <a:pPr algn="just">
              <a:lnSpc>
                <a:spcPts val="2344"/>
              </a:lnSpc>
            </a:pPr>
            <a:r>
              <a:rPr lang="en-US" sz="1674">
                <a:solidFill>
                  <a:srgbClr val="1F2020"/>
                </a:solidFill>
                <a:latin typeface="Open Sans"/>
                <a:ea typeface="Open Sans"/>
                <a:cs typeface="Open Sans"/>
                <a:sym typeface="Open Sans"/>
              </a:rPr>
              <a:t>        SUM(m.new_deaths) AS Total_New_Deaths,</a:t>
            </a:r>
          </a:p>
          <a:p>
            <a:pPr algn="just">
              <a:lnSpc>
                <a:spcPts val="2344"/>
              </a:lnSpc>
            </a:pPr>
            <a:r>
              <a:rPr lang="en-US" sz="1674">
                <a:solidFill>
                  <a:srgbClr val="1F2020"/>
                </a:solidFill>
                <a:latin typeface="Open Sans"/>
                <a:ea typeface="Open Sans"/>
                <a:cs typeface="Open Sans"/>
                <a:sym typeface="Open Sans"/>
              </a:rPr>
              <a:t>        MAX(m.cumulative_deaths) AS Max_Cumulative_Deaths</a:t>
            </a:r>
          </a:p>
          <a:p>
            <a:pPr algn="just">
              <a:lnSpc>
                <a:spcPts val="2344"/>
              </a:lnSpc>
            </a:pPr>
            <a:r>
              <a:rPr lang="en-US" sz="1674">
                <a:solidFill>
                  <a:srgbClr val="1F2020"/>
                </a:solidFill>
                <a:latin typeface="Open Sans"/>
                <a:ea typeface="Open Sans"/>
                <a:cs typeface="Open Sans"/>
                <a:sym typeface="Open Sans"/>
              </a:rPr>
              <a:t>    FROM HospitalizationData h</a:t>
            </a:r>
          </a:p>
          <a:p>
            <a:pPr algn="just">
              <a:lnSpc>
                <a:spcPts val="2344"/>
              </a:lnSpc>
            </a:pPr>
            <a:r>
              <a:rPr lang="en-US" sz="1674">
                <a:solidFill>
                  <a:srgbClr val="1F2020"/>
                </a:solidFill>
                <a:latin typeface="Open Sans"/>
                <a:ea typeface="Open Sans"/>
                <a:cs typeface="Open Sans"/>
                <a:sym typeface="Open Sans"/>
              </a:rPr>
              <a:t>    LEFT JOIN MortalityData m ON h.Date_id = m.Date_id</a:t>
            </a:r>
          </a:p>
          <a:p>
            <a:pPr algn="just">
              <a:lnSpc>
                <a:spcPts val="2344"/>
              </a:lnSpc>
            </a:pPr>
            <a:r>
              <a:rPr lang="en-US" sz="1674">
                <a:solidFill>
                  <a:srgbClr val="1F2020"/>
                </a:solidFill>
                <a:latin typeface="Open Sans"/>
                <a:ea typeface="Open Sans"/>
                <a:cs typeface="Open Sans"/>
                <a:sym typeface="Open Sans"/>
              </a:rPr>
              <a:t>    GROUP BY h.Year</a:t>
            </a:r>
          </a:p>
          <a:p>
            <a:pPr algn="just">
              <a:lnSpc>
                <a:spcPts val="2344"/>
              </a:lnSpc>
            </a:pPr>
            <a:r>
              <a:rPr lang="en-US" sz="1674">
                <a:solidFill>
                  <a:srgbClr val="1F2020"/>
                </a:solidFill>
                <a:latin typeface="Open Sans"/>
                <a:ea typeface="Open Sans"/>
                <a:cs typeface="Open Sans"/>
                <a:sym typeface="Open Sans"/>
              </a:rPr>
              <a:t>)</a:t>
            </a:r>
          </a:p>
          <a:p>
            <a:pPr algn="just">
              <a:lnSpc>
                <a:spcPts val="2344"/>
              </a:lnSpc>
            </a:pPr>
            <a:endParaRPr lang="en-US" sz="1674">
              <a:solidFill>
                <a:srgbClr val="1F2020"/>
              </a:solidFill>
              <a:latin typeface="Open Sans"/>
              <a:ea typeface="Open Sans"/>
              <a:cs typeface="Open Sans"/>
              <a:sym typeface="Open Sans"/>
            </a:endParaRPr>
          </a:p>
          <a:p>
            <a:pPr algn="just">
              <a:lnSpc>
                <a:spcPts val="2344"/>
              </a:lnSpc>
            </a:pPr>
            <a:r>
              <a:rPr lang="en-US" sz="1674">
                <a:solidFill>
                  <a:srgbClr val="1F2020"/>
                </a:solidFill>
                <a:latin typeface="Open Sans"/>
                <a:ea typeface="Open Sans"/>
                <a:cs typeface="Open Sans"/>
                <a:sym typeface="Open Sans"/>
              </a:rPr>
              <a:t>SELECT</a:t>
            </a:r>
          </a:p>
          <a:p>
            <a:pPr algn="just">
              <a:lnSpc>
                <a:spcPts val="2344"/>
              </a:lnSpc>
            </a:pPr>
            <a:r>
              <a:rPr lang="en-US" sz="1674">
                <a:solidFill>
                  <a:srgbClr val="1F2020"/>
                </a:solidFill>
                <a:latin typeface="Open Sans"/>
                <a:ea typeface="Open Sans"/>
                <a:cs typeface="Open Sans"/>
                <a:sym typeface="Open Sans"/>
              </a:rPr>
              <a:t>    Year,</a:t>
            </a:r>
          </a:p>
          <a:p>
            <a:pPr algn="just">
              <a:lnSpc>
                <a:spcPts val="2344"/>
              </a:lnSpc>
            </a:pPr>
            <a:r>
              <a:rPr lang="en-US" sz="1674">
                <a:solidFill>
                  <a:srgbClr val="1F2020"/>
                </a:solidFill>
                <a:latin typeface="Open Sans"/>
                <a:ea typeface="Open Sans"/>
                <a:cs typeface="Open Sans"/>
                <a:sym typeface="Open Sans"/>
              </a:rPr>
              <a:t>    Total_MedSurg_Hospitalizations,</a:t>
            </a:r>
          </a:p>
          <a:p>
            <a:pPr algn="just">
              <a:lnSpc>
                <a:spcPts val="2344"/>
              </a:lnSpc>
            </a:pPr>
            <a:r>
              <a:rPr lang="en-US" sz="1674">
                <a:solidFill>
                  <a:srgbClr val="1F2020"/>
                </a:solidFill>
                <a:latin typeface="Open Sans"/>
                <a:ea typeface="Open Sans"/>
                <a:cs typeface="Open Sans"/>
                <a:sym typeface="Open Sans"/>
              </a:rPr>
              <a:t>    Total_ICU_Hospitalizations,</a:t>
            </a:r>
          </a:p>
          <a:p>
            <a:pPr algn="just">
              <a:lnSpc>
                <a:spcPts val="2344"/>
              </a:lnSpc>
            </a:pPr>
            <a:r>
              <a:rPr lang="en-US" sz="1674">
                <a:solidFill>
                  <a:srgbClr val="1F2020"/>
                </a:solidFill>
                <a:latin typeface="Open Sans"/>
                <a:ea typeface="Open Sans"/>
                <a:cs typeface="Open Sans"/>
                <a:sym typeface="Open Sans"/>
              </a:rPr>
              <a:t>    Total_New_Deaths,</a:t>
            </a:r>
          </a:p>
          <a:p>
            <a:pPr algn="just">
              <a:lnSpc>
                <a:spcPts val="2344"/>
              </a:lnSpc>
            </a:pPr>
            <a:r>
              <a:rPr lang="en-US" sz="1674">
                <a:solidFill>
                  <a:srgbClr val="1F2020"/>
                </a:solidFill>
                <a:latin typeface="Open Sans"/>
                <a:ea typeface="Open Sans"/>
                <a:cs typeface="Open Sans"/>
                <a:sym typeface="Open Sans"/>
              </a:rPr>
              <a:t>    Max_Cumulative_Deaths</a:t>
            </a:r>
          </a:p>
          <a:p>
            <a:pPr algn="just">
              <a:lnSpc>
                <a:spcPts val="2344"/>
              </a:lnSpc>
            </a:pPr>
            <a:r>
              <a:rPr lang="en-US" sz="1674">
                <a:solidFill>
                  <a:srgbClr val="1F2020"/>
                </a:solidFill>
                <a:latin typeface="Open Sans"/>
                <a:ea typeface="Open Sans"/>
                <a:cs typeface="Open Sans"/>
                <a:sym typeface="Open Sans"/>
              </a:rPr>
              <a:t>FROM CombinedAnalysis</a:t>
            </a:r>
          </a:p>
          <a:p>
            <a:pPr algn="just">
              <a:lnSpc>
                <a:spcPts val="2344"/>
              </a:lnSpc>
            </a:pPr>
            <a:r>
              <a:rPr lang="en-US" sz="1674">
                <a:solidFill>
                  <a:srgbClr val="1F2020"/>
                </a:solidFill>
                <a:latin typeface="Open Sans"/>
                <a:ea typeface="Open Sans"/>
                <a:cs typeface="Open Sans"/>
                <a:sym typeface="Open Sans"/>
              </a:rPr>
              <a:t>ORDER BY Year;</a:t>
            </a:r>
          </a:p>
          <a:p>
            <a:pPr algn="just">
              <a:lnSpc>
                <a:spcPts val="2344"/>
              </a:lnSpc>
              <a:spcBef>
                <a:spcPct val="0"/>
              </a:spcBef>
            </a:pPr>
            <a:endParaRPr lang="en-US" sz="1674">
              <a:solidFill>
                <a:srgbClr val="1F2020"/>
              </a:solidFill>
              <a:latin typeface="Open Sans"/>
              <a:ea typeface="Open Sans"/>
              <a:cs typeface="Open Sans"/>
              <a:sym typeface="Open Sans"/>
            </a:endParaRPr>
          </a:p>
        </p:txBody>
      </p:sp>
      <p:sp>
        <p:nvSpPr>
          <p:cNvPr id="18" name="TextBox 18"/>
          <p:cNvSpPr txBox="1"/>
          <p:nvPr/>
        </p:nvSpPr>
        <p:spPr>
          <a:xfrm>
            <a:off x="10591801" y="830909"/>
            <a:ext cx="7426718" cy="9679701"/>
          </a:xfrm>
          <a:prstGeom prst="rect">
            <a:avLst/>
          </a:prstGeom>
        </p:spPr>
        <p:txBody>
          <a:bodyPr wrap="square" lIns="0" tIns="0" rIns="0" bIns="0" rtlCol="0" anchor="t">
            <a:spAutoFit/>
          </a:bodyPr>
          <a:lstStyle/>
          <a:p>
            <a:pPr algn="just">
              <a:lnSpc>
                <a:spcPts val="1797"/>
              </a:lnSpc>
            </a:pPr>
            <a:r>
              <a:rPr lang="en-US" sz="1283" dirty="0">
                <a:solidFill>
                  <a:srgbClr val="1F2020"/>
                </a:solidFill>
                <a:latin typeface="Open Sans"/>
                <a:ea typeface="Open Sans"/>
                <a:cs typeface="Open Sans"/>
                <a:sym typeface="Open Sans"/>
              </a:rPr>
              <a:t>WITH </a:t>
            </a:r>
            <a:r>
              <a:rPr lang="en-US" sz="1283" dirty="0" err="1">
                <a:solidFill>
                  <a:srgbClr val="1F2020"/>
                </a:solidFill>
                <a:latin typeface="Open Sans"/>
                <a:ea typeface="Open Sans"/>
                <a:cs typeface="Open Sans"/>
                <a:sym typeface="Open Sans"/>
              </a:rPr>
              <a:t>HospitalizationData</a:t>
            </a:r>
            <a:r>
              <a:rPr lang="en-US" sz="1283" dirty="0">
                <a:solidFill>
                  <a:srgbClr val="1F2020"/>
                </a:solidFill>
                <a:latin typeface="Open Sans"/>
                <a:ea typeface="Open Sans"/>
                <a:cs typeface="Open Sans"/>
                <a:sym typeface="Open Sans"/>
              </a:rPr>
              <a:t> AS (</a:t>
            </a:r>
          </a:p>
          <a:p>
            <a:pPr algn="just">
              <a:lnSpc>
                <a:spcPts val="1797"/>
              </a:lnSpc>
            </a:pPr>
            <a:r>
              <a:rPr lang="en-US" sz="1283" dirty="0">
                <a:solidFill>
                  <a:srgbClr val="1F2020"/>
                </a:solidFill>
                <a:latin typeface="Open Sans"/>
                <a:ea typeface="Open Sans"/>
                <a:cs typeface="Open Sans"/>
                <a:sym typeface="Open Sans"/>
              </a:rPr>
              <a:t>    SELECT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dt.Year</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a:t>
            </a:r>
            <a:r>
              <a:rPr lang="en-US" sz="1283" dirty="0" err="1">
                <a:solidFill>
                  <a:srgbClr val="1F2020"/>
                </a:solidFill>
                <a:latin typeface="Open Sans"/>
                <a:ea typeface="Open Sans"/>
                <a:cs typeface="Open Sans"/>
                <a:sym typeface="Open Sans"/>
              </a:rPr>
              <a:t>ms.patient_count</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Total_MedSurg_Hospitalizations</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0 AS </a:t>
            </a:r>
            <a:r>
              <a:rPr lang="en-US" sz="1283" dirty="0" err="1">
                <a:solidFill>
                  <a:srgbClr val="1F2020"/>
                </a:solidFill>
                <a:latin typeface="Open Sans"/>
                <a:ea typeface="Open Sans"/>
                <a:cs typeface="Open Sans"/>
                <a:sym typeface="Open Sans"/>
              </a:rPr>
              <a:t>Total_ICU_Hospitalizations</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FROM </a:t>
            </a:r>
            <a:r>
              <a:rPr lang="en-US" sz="1283" dirty="0" err="1">
                <a:solidFill>
                  <a:srgbClr val="1F2020"/>
                </a:solidFill>
                <a:latin typeface="Open Sans"/>
                <a:ea typeface="Open Sans"/>
                <a:cs typeface="Open Sans"/>
                <a:sym typeface="Open Sans"/>
              </a:rPr>
              <a:t>date_table</a:t>
            </a:r>
            <a:r>
              <a:rPr lang="en-US" sz="1283" dirty="0">
                <a:solidFill>
                  <a:srgbClr val="1F2020"/>
                </a:solidFill>
                <a:latin typeface="Open Sans"/>
                <a:ea typeface="Open Sans"/>
                <a:cs typeface="Open Sans"/>
                <a:sym typeface="Open Sans"/>
              </a:rPr>
              <a:t> dt</a:t>
            </a:r>
          </a:p>
          <a:p>
            <a:pPr algn="just">
              <a:lnSpc>
                <a:spcPts val="1797"/>
              </a:lnSpc>
            </a:pPr>
            <a:r>
              <a:rPr lang="en-US" sz="1283" dirty="0">
                <a:solidFill>
                  <a:srgbClr val="1F2020"/>
                </a:solidFill>
                <a:latin typeface="Open Sans"/>
                <a:ea typeface="Open Sans"/>
                <a:cs typeface="Open Sans"/>
                <a:sym typeface="Open Sans"/>
              </a:rPr>
              <a:t>    JOIN archive_covid_19_med_sug </a:t>
            </a:r>
            <a:r>
              <a:rPr lang="en-US" sz="1283" dirty="0" err="1">
                <a:solidFill>
                  <a:srgbClr val="1F2020"/>
                </a:solidFill>
                <a:latin typeface="Open Sans"/>
                <a:ea typeface="Open Sans"/>
                <a:cs typeface="Open Sans"/>
                <a:sym typeface="Open Sans"/>
              </a:rPr>
              <a:t>ms</a:t>
            </a:r>
            <a:r>
              <a:rPr lang="en-US" sz="1283" dirty="0">
                <a:solidFill>
                  <a:srgbClr val="1F2020"/>
                </a:solidFill>
                <a:latin typeface="Open Sans"/>
                <a:ea typeface="Open Sans"/>
                <a:cs typeface="Open Sans"/>
                <a:sym typeface="Open Sans"/>
              </a:rPr>
              <a:t> ON </a:t>
            </a:r>
            <a:r>
              <a:rPr lang="en-US" sz="1283" dirty="0" err="1">
                <a:solidFill>
                  <a:srgbClr val="1F2020"/>
                </a:solidFill>
                <a:latin typeface="Open Sans"/>
                <a:ea typeface="Open Sans"/>
                <a:cs typeface="Open Sans"/>
                <a:sym typeface="Open Sans"/>
              </a:rPr>
              <a:t>dt.Date_id</a:t>
            </a:r>
            <a:r>
              <a:rPr lang="en-US" sz="1283" dirty="0">
                <a:solidFill>
                  <a:srgbClr val="1F2020"/>
                </a:solidFill>
                <a:latin typeface="Open Sans"/>
                <a:ea typeface="Open Sans"/>
                <a:cs typeface="Open Sans"/>
                <a:sym typeface="Open Sans"/>
              </a:rPr>
              <a:t> = </a:t>
            </a:r>
            <a:r>
              <a:rPr lang="en-US" sz="1283" dirty="0" err="1">
                <a:solidFill>
                  <a:srgbClr val="1F2020"/>
                </a:solidFill>
                <a:latin typeface="Open Sans"/>
                <a:ea typeface="Open Sans"/>
                <a:cs typeface="Open Sans"/>
                <a:sym typeface="Open Sans"/>
              </a:rPr>
              <a:t>ms.Date_id</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GROUP BY </a:t>
            </a:r>
            <a:r>
              <a:rPr lang="en-US" sz="1283" dirty="0" err="1">
                <a:solidFill>
                  <a:srgbClr val="1F2020"/>
                </a:solidFill>
                <a:latin typeface="Open Sans"/>
                <a:ea typeface="Open Sans"/>
                <a:cs typeface="Open Sans"/>
                <a:sym typeface="Open Sans"/>
              </a:rPr>
              <a:t>dt.Year</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UNION ALL</a:t>
            </a:r>
          </a:p>
          <a:p>
            <a:pPr algn="just">
              <a:lnSpc>
                <a:spcPts val="1797"/>
              </a:lnSpc>
            </a:pPr>
            <a:r>
              <a:rPr lang="en-US" sz="1283" dirty="0">
                <a:solidFill>
                  <a:srgbClr val="1F2020"/>
                </a:solidFill>
                <a:latin typeface="Open Sans"/>
                <a:ea typeface="Open Sans"/>
                <a:cs typeface="Open Sans"/>
                <a:sym typeface="Open Sans"/>
              </a:rPr>
              <a:t>    SELECT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dt.Year</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0 AS </a:t>
            </a:r>
            <a:r>
              <a:rPr lang="en-US" sz="1283" dirty="0" err="1">
                <a:solidFill>
                  <a:srgbClr val="1F2020"/>
                </a:solidFill>
                <a:latin typeface="Open Sans"/>
                <a:ea typeface="Open Sans"/>
                <a:cs typeface="Open Sans"/>
                <a:sym typeface="Open Sans"/>
              </a:rPr>
              <a:t>Total_MedSurg_Hospitalizations</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a:t>
            </a:r>
            <a:r>
              <a:rPr lang="en-US" sz="1283" dirty="0" err="1">
                <a:solidFill>
                  <a:srgbClr val="1F2020"/>
                </a:solidFill>
                <a:latin typeface="Open Sans"/>
                <a:ea typeface="Open Sans"/>
                <a:cs typeface="Open Sans"/>
                <a:sym typeface="Open Sans"/>
              </a:rPr>
              <a:t>icu.patient_count</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Total_ICU_Hospitalizations</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FROM </a:t>
            </a:r>
            <a:r>
              <a:rPr lang="en-US" sz="1283" dirty="0" err="1">
                <a:solidFill>
                  <a:srgbClr val="1F2020"/>
                </a:solidFill>
                <a:latin typeface="Open Sans"/>
                <a:ea typeface="Open Sans"/>
                <a:cs typeface="Open Sans"/>
                <a:sym typeface="Open Sans"/>
              </a:rPr>
              <a:t>date_table</a:t>
            </a:r>
            <a:r>
              <a:rPr lang="en-US" sz="1283" dirty="0">
                <a:solidFill>
                  <a:srgbClr val="1F2020"/>
                </a:solidFill>
                <a:latin typeface="Open Sans"/>
                <a:ea typeface="Open Sans"/>
                <a:cs typeface="Open Sans"/>
                <a:sym typeface="Open Sans"/>
              </a:rPr>
              <a:t> dt</a:t>
            </a:r>
          </a:p>
          <a:p>
            <a:pPr algn="just">
              <a:lnSpc>
                <a:spcPts val="1797"/>
              </a:lnSpc>
            </a:pPr>
            <a:r>
              <a:rPr lang="en-US" sz="1283" dirty="0">
                <a:solidFill>
                  <a:srgbClr val="1F2020"/>
                </a:solidFill>
                <a:latin typeface="Open Sans"/>
                <a:ea typeface="Open Sans"/>
                <a:cs typeface="Open Sans"/>
                <a:sym typeface="Open Sans"/>
              </a:rPr>
              <a:t>    JOIN archived_covid_19_icu </a:t>
            </a:r>
            <a:r>
              <a:rPr lang="en-US" sz="1283" dirty="0" err="1">
                <a:solidFill>
                  <a:srgbClr val="1F2020"/>
                </a:solidFill>
                <a:latin typeface="Open Sans"/>
                <a:ea typeface="Open Sans"/>
                <a:cs typeface="Open Sans"/>
                <a:sym typeface="Open Sans"/>
              </a:rPr>
              <a:t>icu</a:t>
            </a:r>
            <a:r>
              <a:rPr lang="en-US" sz="1283" dirty="0">
                <a:solidFill>
                  <a:srgbClr val="1F2020"/>
                </a:solidFill>
                <a:latin typeface="Open Sans"/>
                <a:ea typeface="Open Sans"/>
                <a:cs typeface="Open Sans"/>
                <a:sym typeface="Open Sans"/>
              </a:rPr>
              <a:t> ON </a:t>
            </a:r>
            <a:r>
              <a:rPr lang="en-US" sz="1283" dirty="0" err="1">
                <a:solidFill>
                  <a:srgbClr val="1F2020"/>
                </a:solidFill>
                <a:latin typeface="Open Sans"/>
                <a:ea typeface="Open Sans"/>
                <a:cs typeface="Open Sans"/>
                <a:sym typeface="Open Sans"/>
              </a:rPr>
              <a:t>dt.Date_id</a:t>
            </a:r>
            <a:r>
              <a:rPr lang="en-US" sz="1283" dirty="0">
                <a:solidFill>
                  <a:srgbClr val="1F2020"/>
                </a:solidFill>
                <a:latin typeface="Open Sans"/>
                <a:ea typeface="Open Sans"/>
                <a:cs typeface="Open Sans"/>
                <a:sym typeface="Open Sans"/>
              </a:rPr>
              <a:t> = </a:t>
            </a:r>
            <a:r>
              <a:rPr lang="en-US" sz="1283" dirty="0" err="1">
                <a:solidFill>
                  <a:srgbClr val="1F2020"/>
                </a:solidFill>
                <a:latin typeface="Open Sans"/>
                <a:ea typeface="Open Sans"/>
                <a:cs typeface="Open Sans"/>
                <a:sym typeface="Open Sans"/>
              </a:rPr>
              <a:t>icu.Date_id</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GROUP BY </a:t>
            </a:r>
            <a:r>
              <a:rPr lang="en-US" sz="1283" dirty="0" err="1">
                <a:solidFill>
                  <a:srgbClr val="1F2020"/>
                </a:solidFill>
                <a:latin typeface="Open Sans"/>
                <a:ea typeface="Open Sans"/>
                <a:cs typeface="Open Sans"/>
                <a:sym typeface="Open Sans"/>
              </a:rPr>
              <a:t>dt.Year</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a:t>
            </a:r>
          </a:p>
          <a:p>
            <a:pPr algn="just">
              <a:lnSpc>
                <a:spcPts val="1797"/>
              </a:lnSpc>
            </a:pPr>
            <a:r>
              <a:rPr lang="en-US" sz="1283" dirty="0" err="1">
                <a:solidFill>
                  <a:srgbClr val="1F2020"/>
                </a:solidFill>
                <a:latin typeface="Open Sans"/>
                <a:ea typeface="Open Sans"/>
                <a:cs typeface="Open Sans"/>
                <a:sym typeface="Open Sans"/>
              </a:rPr>
              <a:t>MortalityData</a:t>
            </a:r>
            <a:r>
              <a:rPr lang="en-US" sz="1283" dirty="0">
                <a:solidFill>
                  <a:srgbClr val="1F2020"/>
                </a:solidFill>
                <a:latin typeface="Open Sans"/>
                <a:ea typeface="Open Sans"/>
                <a:cs typeface="Open Sans"/>
                <a:sym typeface="Open Sans"/>
              </a:rPr>
              <a:t> AS (</a:t>
            </a:r>
          </a:p>
          <a:p>
            <a:pPr algn="just">
              <a:lnSpc>
                <a:spcPts val="1797"/>
              </a:lnSpc>
            </a:pPr>
            <a:r>
              <a:rPr lang="en-US" sz="1283" dirty="0">
                <a:solidFill>
                  <a:srgbClr val="1F2020"/>
                </a:solidFill>
                <a:latin typeface="Open Sans"/>
                <a:ea typeface="Open Sans"/>
                <a:cs typeface="Open Sans"/>
                <a:sym typeface="Open Sans"/>
              </a:rPr>
              <a:t>    SELECT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dt.Year</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a:t>
            </a:r>
            <a:r>
              <a:rPr lang="en-US" sz="1283" dirty="0" err="1">
                <a:solidFill>
                  <a:srgbClr val="1F2020"/>
                </a:solidFill>
                <a:latin typeface="Open Sans"/>
                <a:ea typeface="Open Sans"/>
                <a:cs typeface="Open Sans"/>
                <a:sym typeface="Open Sans"/>
              </a:rPr>
              <a:t>cm.new_deaths</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Total_New_Deaths</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MAX(</a:t>
            </a:r>
            <a:r>
              <a:rPr lang="en-US" sz="1283" dirty="0" err="1">
                <a:solidFill>
                  <a:srgbClr val="1F2020"/>
                </a:solidFill>
                <a:latin typeface="Open Sans"/>
                <a:ea typeface="Open Sans"/>
                <a:cs typeface="Open Sans"/>
                <a:sym typeface="Open Sans"/>
              </a:rPr>
              <a:t>cm.cumulative_deaths</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Max_Cumulative_Deaths</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FROM </a:t>
            </a:r>
            <a:r>
              <a:rPr lang="en-US" sz="1283" dirty="0" err="1">
                <a:solidFill>
                  <a:srgbClr val="1F2020"/>
                </a:solidFill>
                <a:latin typeface="Open Sans"/>
                <a:ea typeface="Open Sans"/>
                <a:cs typeface="Open Sans"/>
                <a:sym typeface="Open Sans"/>
              </a:rPr>
              <a:t>date_table</a:t>
            </a:r>
            <a:r>
              <a:rPr lang="en-US" sz="1283" dirty="0">
                <a:solidFill>
                  <a:srgbClr val="1F2020"/>
                </a:solidFill>
                <a:latin typeface="Open Sans"/>
                <a:ea typeface="Open Sans"/>
                <a:cs typeface="Open Sans"/>
                <a:sym typeface="Open Sans"/>
              </a:rPr>
              <a:t> dt</a:t>
            </a:r>
          </a:p>
          <a:p>
            <a:pPr algn="just">
              <a:lnSpc>
                <a:spcPts val="1797"/>
              </a:lnSpc>
            </a:pPr>
            <a:r>
              <a:rPr lang="en-US" sz="1283" dirty="0">
                <a:solidFill>
                  <a:srgbClr val="1F2020"/>
                </a:solidFill>
                <a:latin typeface="Open Sans"/>
                <a:ea typeface="Open Sans"/>
                <a:cs typeface="Open Sans"/>
                <a:sym typeface="Open Sans"/>
              </a:rPr>
              <a:t>    JOIN </a:t>
            </a:r>
            <a:r>
              <a:rPr lang="en-US" sz="1283" dirty="0" err="1">
                <a:solidFill>
                  <a:srgbClr val="1F2020"/>
                </a:solidFill>
                <a:latin typeface="Open Sans"/>
                <a:ea typeface="Open Sans"/>
                <a:cs typeface="Open Sans"/>
                <a:sym typeface="Open Sans"/>
              </a:rPr>
              <a:t>combined_mortality</a:t>
            </a:r>
            <a:r>
              <a:rPr lang="en-US" sz="1283" dirty="0">
                <a:solidFill>
                  <a:srgbClr val="1F2020"/>
                </a:solidFill>
                <a:latin typeface="Open Sans"/>
                <a:ea typeface="Open Sans"/>
                <a:cs typeface="Open Sans"/>
                <a:sym typeface="Open Sans"/>
              </a:rPr>
              <a:t> cm ON </a:t>
            </a:r>
            <a:r>
              <a:rPr lang="en-US" sz="1283" dirty="0" err="1">
                <a:solidFill>
                  <a:srgbClr val="1F2020"/>
                </a:solidFill>
                <a:latin typeface="Open Sans"/>
                <a:ea typeface="Open Sans"/>
                <a:cs typeface="Open Sans"/>
                <a:sym typeface="Open Sans"/>
              </a:rPr>
              <a:t>dt.Date_id</a:t>
            </a:r>
            <a:r>
              <a:rPr lang="en-US" sz="1283" dirty="0">
                <a:solidFill>
                  <a:srgbClr val="1F2020"/>
                </a:solidFill>
                <a:latin typeface="Open Sans"/>
                <a:ea typeface="Open Sans"/>
                <a:cs typeface="Open Sans"/>
                <a:sym typeface="Open Sans"/>
              </a:rPr>
              <a:t> = </a:t>
            </a:r>
            <a:r>
              <a:rPr lang="en-US" sz="1283" dirty="0" err="1">
                <a:solidFill>
                  <a:srgbClr val="1F2020"/>
                </a:solidFill>
                <a:latin typeface="Open Sans"/>
                <a:ea typeface="Open Sans"/>
                <a:cs typeface="Open Sans"/>
                <a:sym typeface="Open Sans"/>
              </a:rPr>
              <a:t>cm.Date_id</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GROUP BY </a:t>
            </a:r>
            <a:r>
              <a:rPr lang="en-US" sz="1283" dirty="0" err="1">
                <a:solidFill>
                  <a:srgbClr val="1F2020"/>
                </a:solidFill>
                <a:latin typeface="Open Sans"/>
                <a:ea typeface="Open Sans"/>
                <a:cs typeface="Open Sans"/>
                <a:sym typeface="Open Sans"/>
              </a:rPr>
              <a:t>dt.Year</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a:t>
            </a:r>
          </a:p>
          <a:p>
            <a:pPr algn="just">
              <a:lnSpc>
                <a:spcPts val="1797"/>
              </a:lnSpc>
            </a:pPr>
            <a:endParaRPr lang="en-US" sz="1283" dirty="0">
              <a:solidFill>
                <a:srgbClr val="1F2020"/>
              </a:solidFill>
              <a:latin typeface="Open Sans"/>
              <a:ea typeface="Open Sans"/>
              <a:cs typeface="Open Sans"/>
              <a:sym typeface="Open Sans"/>
            </a:endParaRPr>
          </a:p>
          <a:p>
            <a:pPr algn="just">
              <a:lnSpc>
                <a:spcPts val="1797"/>
              </a:lnSpc>
            </a:pPr>
            <a:r>
              <a:rPr lang="en-US" sz="1283" dirty="0" err="1">
                <a:solidFill>
                  <a:srgbClr val="1F2020"/>
                </a:solidFill>
                <a:latin typeface="Open Sans"/>
                <a:ea typeface="Open Sans"/>
                <a:cs typeface="Open Sans"/>
                <a:sym typeface="Open Sans"/>
              </a:rPr>
              <a:t>TestingData</a:t>
            </a:r>
            <a:r>
              <a:rPr lang="en-US" sz="1283" dirty="0">
                <a:solidFill>
                  <a:srgbClr val="1F2020"/>
                </a:solidFill>
                <a:latin typeface="Open Sans"/>
                <a:ea typeface="Open Sans"/>
                <a:cs typeface="Open Sans"/>
                <a:sym typeface="Open Sans"/>
              </a:rPr>
              <a:t> AS (</a:t>
            </a:r>
          </a:p>
          <a:p>
            <a:pPr algn="just">
              <a:lnSpc>
                <a:spcPts val="1797"/>
              </a:lnSpc>
            </a:pPr>
            <a:r>
              <a:rPr lang="en-US" sz="1283" dirty="0">
                <a:solidFill>
                  <a:srgbClr val="1F2020"/>
                </a:solidFill>
                <a:latin typeface="Open Sans"/>
                <a:ea typeface="Open Sans"/>
                <a:cs typeface="Open Sans"/>
                <a:sym typeface="Open Sans"/>
              </a:rPr>
              <a:t>    SELECT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dt.Year</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SUM(c19o.pos) AS </a:t>
            </a:r>
            <a:r>
              <a:rPr lang="en-US" sz="1283" dirty="0" err="1">
                <a:solidFill>
                  <a:srgbClr val="1F2020"/>
                </a:solidFill>
                <a:latin typeface="Open Sans"/>
                <a:ea typeface="Open Sans"/>
                <a:cs typeface="Open Sans"/>
                <a:sym typeface="Open Sans"/>
              </a:rPr>
              <a:t>Total_Positive_Tests</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    FROM </a:t>
            </a:r>
            <a:r>
              <a:rPr lang="en-US" sz="1283" dirty="0" err="1">
                <a:solidFill>
                  <a:srgbClr val="1F2020"/>
                </a:solidFill>
                <a:latin typeface="Open Sans"/>
                <a:ea typeface="Open Sans"/>
                <a:cs typeface="Open Sans"/>
                <a:sym typeface="Open Sans"/>
              </a:rPr>
              <a:t>date_table</a:t>
            </a:r>
            <a:r>
              <a:rPr lang="en-US" sz="1283" dirty="0">
                <a:solidFill>
                  <a:srgbClr val="1F2020"/>
                </a:solidFill>
                <a:latin typeface="Open Sans"/>
                <a:ea typeface="Open Sans"/>
                <a:cs typeface="Open Sans"/>
                <a:sym typeface="Open Sans"/>
              </a:rPr>
              <a:t> dt</a:t>
            </a:r>
          </a:p>
          <a:p>
            <a:pPr algn="just">
              <a:lnSpc>
                <a:spcPts val="1797"/>
              </a:lnSpc>
            </a:pPr>
            <a:r>
              <a:rPr lang="en-US" sz="1283" dirty="0">
                <a:solidFill>
                  <a:srgbClr val="1F2020"/>
                </a:solidFill>
                <a:latin typeface="Open Sans"/>
                <a:ea typeface="Open Sans"/>
                <a:cs typeface="Open Sans"/>
                <a:sym typeface="Open Sans"/>
              </a:rPr>
              <a:t>    JOIN covid_19_overtime c19o ON </a:t>
            </a:r>
            <a:r>
              <a:rPr lang="en-US" sz="1283" dirty="0" err="1">
                <a:solidFill>
                  <a:srgbClr val="1F2020"/>
                </a:solidFill>
                <a:latin typeface="Open Sans"/>
                <a:ea typeface="Open Sans"/>
                <a:cs typeface="Open Sans"/>
                <a:sym typeface="Open Sans"/>
              </a:rPr>
              <a:t>dt.Date_id</a:t>
            </a:r>
            <a:r>
              <a:rPr lang="en-US" sz="1283" dirty="0">
                <a:solidFill>
                  <a:srgbClr val="1F2020"/>
                </a:solidFill>
                <a:latin typeface="Open Sans"/>
                <a:ea typeface="Open Sans"/>
                <a:cs typeface="Open Sans"/>
                <a:sym typeface="Open Sans"/>
              </a:rPr>
              <a:t> = c19o.Date_id</a:t>
            </a:r>
          </a:p>
          <a:p>
            <a:pPr algn="just">
              <a:lnSpc>
                <a:spcPts val="1797"/>
              </a:lnSpc>
            </a:pPr>
            <a:r>
              <a:rPr lang="en-US" sz="1283" dirty="0">
                <a:solidFill>
                  <a:srgbClr val="1F2020"/>
                </a:solidFill>
                <a:latin typeface="Open Sans"/>
                <a:ea typeface="Open Sans"/>
                <a:cs typeface="Open Sans"/>
                <a:sym typeface="Open Sans"/>
              </a:rPr>
              <a:t>    GROUP BY </a:t>
            </a:r>
            <a:r>
              <a:rPr lang="en-US" sz="1283" dirty="0" err="1">
                <a:solidFill>
                  <a:srgbClr val="1F2020"/>
                </a:solidFill>
                <a:latin typeface="Open Sans"/>
                <a:ea typeface="Open Sans"/>
                <a:cs typeface="Open Sans"/>
                <a:sym typeface="Open Sans"/>
              </a:rPr>
              <a:t>dt.Year</a:t>
            </a:r>
            <a:endParaRPr lang="en-US" sz="1283" dirty="0">
              <a:solidFill>
                <a:srgbClr val="1F2020"/>
              </a:solidFill>
              <a:latin typeface="Open Sans"/>
              <a:ea typeface="Open Sans"/>
              <a:cs typeface="Open Sans"/>
              <a:sym typeface="Open Sans"/>
            </a:endParaRPr>
          </a:p>
          <a:p>
            <a:pPr algn="just">
              <a:lnSpc>
                <a:spcPts val="1797"/>
              </a:lnSpc>
            </a:pPr>
            <a:r>
              <a:rPr lang="en-US" sz="1283" dirty="0">
                <a:solidFill>
                  <a:srgbClr val="1F2020"/>
                </a:solidFill>
                <a:latin typeface="Open Sans"/>
                <a:ea typeface="Open Sans"/>
                <a:cs typeface="Open Sans"/>
                <a:sym typeface="Open Sans"/>
              </a:rPr>
              <a:t>),</a:t>
            </a:r>
          </a:p>
          <a:p>
            <a:pPr algn="just">
              <a:lnSpc>
                <a:spcPts val="1797"/>
              </a:lnSpc>
            </a:pPr>
            <a:r>
              <a:rPr lang="en-US" sz="1283" dirty="0" err="1">
                <a:solidFill>
                  <a:srgbClr val="1F2020"/>
                </a:solidFill>
                <a:latin typeface="Open Sans"/>
                <a:ea typeface="Open Sans"/>
                <a:cs typeface="Open Sans"/>
                <a:sym typeface="Open Sans"/>
              </a:rPr>
              <a:t>CombinedData</a:t>
            </a:r>
            <a:r>
              <a:rPr lang="en-US" sz="1283" dirty="0">
                <a:solidFill>
                  <a:srgbClr val="1F2020"/>
                </a:solidFill>
                <a:latin typeface="Open Sans"/>
                <a:ea typeface="Open Sans"/>
                <a:cs typeface="Open Sans"/>
                <a:sym typeface="Open Sans"/>
              </a:rPr>
              <a:t> AS (</a:t>
            </a:r>
          </a:p>
          <a:p>
            <a:pPr algn="just">
              <a:lnSpc>
                <a:spcPts val="1797"/>
              </a:lnSpc>
            </a:pPr>
            <a:r>
              <a:rPr lang="en-US" sz="1283" dirty="0">
                <a:solidFill>
                  <a:srgbClr val="1F2020"/>
                </a:solidFill>
                <a:latin typeface="Open Sans"/>
                <a:ea typeface="Open Sans"/>
                <a:cs typeface="Open Sans"/>
                <a:sym typeface="Open Sans"/>
              </a:rPr>
              <a:t>    SELECT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h.Year</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a:t>
            </a:r>
            <a:r>
              <a:rPr lang="en-US" sz="1283" dirty="0" err="1">
                <a:solidFill>
                  <a:srgbClr val="1F2020"/>
                </a:solidFill>
                <a:latin typeface="Open Sans"/>
                <a:ea typeface="Open Sans"/>
                <a:cs typeface="Open Sans"/>
                <a:sym typeface="Open Sans"/>
              </a:rPr>
              <a:t>h.Total_MedSurg_Hospitalizations</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Total_MedSurg_Hospitalizations</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SUM(</a:t>
            </a:r>
            <a:r>
              <a:rPr lang="en-US" sz="1283" dirty="0" err="1">
                <a:solidFill>
                  <a:srgbClr val="1F2020"/>
                </a:solidFill>
                <a:latin typeface="Open Sans"/>
                <a:ea typeface="Open Sans"/>
                <a:cs typeface="Open Sans"/>
                <a:sym typeface="Open Sans"/>
              </a:rPr>
              <a:t>h.Total_ICU_Hospitalizations</a:t>
            </a:r>
            <a:r>
              <a:rPr lang="en-US" sz="1283" dirty="0">
                <a:solidFill>
                  <a:srgbClr val="1F2020"/>
                </a:solidFill>
                <a:latin typeface="Open Sans"/>
                <a:ea typeface="Open Sans"/>
                <a:cs typeface="Open Sans"/>
                <a:sym typeface="Open Sans"/>
              </a:rPr>
              <a:t>) AS </a:t>
            </a:r>
            <a:r>
              <a:rPr lang="en-US" sz="1283" dirty="0" err="1">
                <a:solidFill>
                  <a:srgbClr val="1F2020"/>
                </a:solidFill>
                <a:latin typeface="Open Sans"/>
                <a:ea typeface="Open Sans"/>
                <a:cs typeface="Open Sans"/>
                <a:sym typeface="Open Sans"/>
              </a:rPr>
              <a:t>Total_ICU_Hospitalizations</a:t>
            </a:r>
            <a:r>
              <a:rPr lang="en-US" sz="1283" dirty="0">
                <a:solidFill>
                  <a:srgbClr val="1F2020"/>
                </a:solidFill>
                <a:latin typeface="Open Sans"/>
                <a:ea typeface="Open Sans"/>
                <a:cs typeface="Open Sans"/>
                <a:sym typeface="Open Sans"/>
              </a:rPr>
              <a:t>,</a:t>
            </a:r>
          </a:p>
          <a:p>
            <a:pPr algn="just">
              <a:lnSpc>
                <a:spcPts val="1797"/>
              </a:lnSpc>
            </a:pPr>
            <a:r>
              <a:rPr lang="en-US" sz="1283" dirty="0">
                <a:solidFill>
                  <a:srgbClr val="1F2020"/>
                </a:solidFill>
                <a:latin typeface="Open Sans"/>
                <a:ea typeface="Open Sans"/>
                <a:cs typeface="Open Sans"/>
                <a:sym typeface="Open Sans"/>
              </a:rPr>
              <a:t>        </a:t>
            </a:r>
            <a:r>
              <a:rPr lang="en-US" sz="1283" dirty="0" err="1">
                <a:solidFill>
                  <a:srgbClr val="1F2020"/>
                </a:solidFill>
                <a:latin typeface="Open Sans"/>
                <a:ea typeface="Open Sans"/>
                <a:cs typeface="Open Sans"/>
                <a:sym typeface="Open Sans"/>
              </a:rPr>
              <a:t>m.Total_New_Deaths</a:t>
            </a:r>
            <a:r>
              <a:rPr lang="en-US" sz="1283" dirty="0">
                <a:solidFill>
                  <a:srgbClr val="1F2020"/>
                </a:solidFill>
                <a:latin typeface="Open Sans"/>
                <a:ea typeface="Open Sans"/>
                <a:cs typeface="Open Sans"/>
                <a:sym typeface="Open Sans"/>
              </a:rPr>
              <a:t>,</a:t>
            </a:r>
          </a:p>
          <a:p>
            <a:pPr algn="just">
              <a:lnSpc>
                <a:spcPts val="1797"/>
              </a:lnSpc>
              <a:spcBef>
                <a:spcPct val="0"/>
              </a:spcBef>
            </a:pPr>
            <a:endParaRPr lang="en-US" sz="1283" dirty="0">
              <a:solidFill>
                <a:srgbClr val="1F2020"/>
              </a:solidFill>
              <a:latin typeface="Open Sans"/>
              <a:ea typeface="Open Sans"/>
              <a:cs typeface="Open Sans"/>
              <a:sym typeface="Open Sans"/>
            </a:endParaRPr>
          </a:p>
        </p:txBody>
      </p:sp>
      <p:grpSp>
        <p:nvGrpSpPr>
          <p:cNvPr id="19" name="Group 19"/>
          <p:cNvGrpSpPr/>
          <p:nvPr/>
        </p:nvGrpSpPr>
        <p:grpSpPr>
          <a:xfrm rot="-5400000">
            <a:off x="5073154" y="6094796"/>
            <a:ext cx="8243831" cy="48146"/>
            <a:chOff x="0" y="0"/>
            <a:chExt cx="2171215" cy="12680"/>
          </a:xfrm>
        </p:grpSpPr>
        <p:sp>
          <p:nvSpPr>
            <p:cNvPr id="20" name="Freeform 20"/>
            <p:cNvSpPr/>
            <p:nvPr/>
          </p:nvSpPr>
          <p:spPr>
            <a:xfrm>
              <a:off x="0" y="0"/>
              <a:ext cx="2171215" cy="12680"/>
            </a:xfrm>
            <a:custGeom>
              <a:avLst/>
              <a:gdLst/>
              <a:ahLst/>
              <a:cxnLst/>
              <a:rect l="l" t="t" r="r" b="b"/>
              <a:pathLst>
                <a:path w="2171215" h="12680">
                  <a:moveTo>
                    <a:pt x="6340" y="0"/>
                  </a:moveTo>
                  <a:lnTo>
                    <a:pt x="2164875" y="0"/>
                  </a:lnTo>
                  <a:cubicBezTo>
                    <a:pt x="2168376" y="0"/>
                    <a:pt x="2171215" y="2839"/>
                    <a:pt x="2171215" y="6340"/>
                  </a:cubicBezTo>
                  <a:lnTo>
                    <a:pt x="2171215" y="6340"/>
                  </a:lnTo>
                  <a:cubicBezTo>
                    <a:pt x="2171215" y="9842"/>
                    <a:pt x="2168376" y="12680"/>
                    <a:pt x="2164875" y="12680"/>
                  </a:cubicBezTo>
                  <a:lnTo>
                    <a:pt x="6340" y="12680"/>
                  </a:lnTo>
                  <a:cubicBezTo>
                    <a:pt x="2839" y="12680"/>
                    <a:pt x="0" y="9842"/>
                    <a:pt x="0" y="6340"/>
                  </a:cubicBezTo>
                  <a:lnTo>
                    <a:pt x="0" y="6340"/>
                  </a:lnTo>
                  <a:cubicBezTo>
                    <a:pt x="0" y="2839"/>
                    <a:pt x="2839" y="0"/>
                    <a:pt x="6340" y="0"/>
                  </a:cubicBezTo>
                  <a:close/>
                </a:path>
              </a:pathLst>
            </a:custGeom>
            <a:solidFill>
              <a:srgbClr val="FF7300"/>
            </a:solidFill>
          </p:spPr>
          <p:txBody>
            <a:bodyPr/>
            <a:lstStyle/>
            <a:p>
              <a:endParaRPr lang="en-CA"/>
            </a:p>
          </p:txBody>
        </p:sp>
        <p:sp>
          <p:nvSpPr>
            <p:cNvPr id="21" name="TextBox 21"/>
            <p:cNvSpPr txBox="1"/>
            <p:nvPr/>
          </p:nvSpPr>
          <p:spPr>
            <a:xfrm>
              <a:off x="0" y="-38100"/>
              <a:ext cx="2171215" cy="5078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170996" y="1536511"/>
            <a:ext cx="974541" cy="47625"/>
            <a:chOff x="0" y="0"/>
            <a:chExt cx="256669" cy="12543"/>
          </a:xfrm>
        </p:grpSpPr>
        <p:sp>
          <p:nvSpPr>
            <p:cNvPr id="13" name="Freeform 13"/>
            <p:cNvSpPr/>
            <p:nvPr/>
          </p:nvSpPr>
          <p:spPr>
            <a:xfrm>
              <a:off x="0" y="0"/>
              <a:ext cx="256669" cy="12543"/>
            </a:xfrm>
            <a:custGeom>
              <a:avLst/>
              <a:gdLst/>
              <a:ahLst/>
              <a:cxnLst/>
              <a:rect l="l" t="t" r="r" b="b"/>
              <a:pathLst>
                <a:path w="256669" h="12543">
                  <a:moveTo>
                    <a:pt x="6272" y="0"/>
                  </a:moveTo>
                  <a:lnTo>
                    <a:pt x="250398" y="0"/>
                  </a:lnTo>
                  <a:cubicBezTo>
                    <a:pt x="252061" y="0"/>
                    <a:pt x="253656" y="661"/>
                    <a:pt x="254832" y="1837"/>
                  </a:cubicBezTo>
                  <a:cubicBezTo>
                    <a:pt x="256008" y="3013"/>
                    <a:pt x="256669" y="4608"/>
                    <a:pt x="256669" y="6272"/>
                  </a:cubicBezTo>
                  <a:lnTo>
                    <a:pt x="256669" y="6272"/>
                  </a:lnTo>
                  <a:cubicBezTo>
                    <a:pt x="256669" y="7935"/>
                    <a:pt x="256008" y="9530"/>
                    <a:pt x="254832" y="10706"/>
                  </a:cubicBezTo>
                  <a:cubicBezTo>
                    <a:pt x="253656" y="11882"/>
                    <a:pt x="252061" y="12543"/>
                    <a:pt x="25039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56669" cy="506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6" name="TextBox 16"/>
          <p:cNvSpPr txBox="1"/>
          <p:nvPr/>
        </p:nvSpPr>
        <p:spPr>
          <a:xfrm>
            <a:off x="1303863" y="804760"/>
            <a:ext cx="16708806" cy="731752"/>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Queries</a:t>
            </a:r>
          </a:p>
        </p:txBody>
      </p:sp>
      <p:sp>
        <p:nvSpPr>
          <p:cNvPr id="17" name="TextBox 17"/>
          <p:cNvSpPr txBox="1"/>
          <p:nvPr/>
        </p:nvSpPr>
        <p:spPr>
          <a:xfrm>
            <a:off x="637719" y="3092203"/>
            <a:ext cx="8506281" cy="4773913"/>
          </a:xfrm>
          <a:prstGeom prst="rect">
            <a:avLst/>
          </a:prstGeom>
        </p:spPr>
        <p:txBody>
          <a:bodyPr lIns="0" tIns="0" rIns="0" bIns="0" rtlCol="0" anchor="t">
            <a:spAutoFit/>
          </a:bodyPr>
          <a:lstStyle/>
          <a:p>
            <a:pPr algn="just">
              <a:lnSpc>
                <a:spcPts val="2268"/>
              </a:lnSpc>
            </a:pPr>
            <a:r>
              <a:rPr lang="en-US" sz="1620">
                <a:solidFill>
                  <a:srgbClr val="1F2020"/>
                </a:solidFill>
                <a:latin typeface="Open Sans"/>
                <a:ea typeface="Open Sans"/>
                <a:cs typeface="Open Sans"/>
                <a:sym typeface="Open Sans"/>
              </a:rPr>
              <a:t>        m.Max_Cumulative_Deaths,</a:t>
            </a:r>
          </a:p>
          <a:p>
            <a:pPr algn="just">
              <a:lnSpc>
                <a:spcPts val="2268"/>
              </a:lnSpc>
            </a:pPr>
            <a:r>
              <a:rPr lang="en-US" sz="1620">
                <a:solidFill>
                  <a:srgbClr val="1F2020"/>
                </a:solidFill>
                <a:latin typeface="Open Sans"/>
                <a:ea typeface="Open Sans"/>
                <a:cs typeface="Open Sans"/>
                <a:sym typeface="Open Sans"/>
              </a:rPr>
              <a:t>        t.Total_Positive_Tests</a:t>
            </a:r>
          </a:p>
          <a:p>
            <a:pPr algn="just">
              <a:lnSpc>
                <a:spcPts val="2268"/>
              </a:lnSpc>
            </a:pPr>
            <a:r>
              <a:rPr lang="en-US" sz="1620">
                <a:solidFill>
                  <a:srgbClr val="1F2020"/>
                </a:solidFill>
                <a:latin typeface="Open Sans"/>
                <a:ea typeface="Open Sans"/>
                <a:cs typeface="Open Sans"/>
                <a:sym typeface="Open Sans"/>
              </a:rPr>
              <a:t>    FROM HospitalizationData h</a:t>
            </a:r>
          </a:p>
          <a:p>
            <a:pPr algn="just">
              <a:lnSpc>
                <a:spcPts val="2268"/>
              </a:lnSpc>
            </a:pPr>
            <a:r>
              <a:rPr lang="en-US" sz="1620">
                <a:solidFill>
                  <a:srgbClr val="1F2020"/>
                </a:solidFill>
                <a:latin typeface="Open Sans"/>
                <a:ea typeface="Open Sans"/>
                <a:cs typeface="Open Sans"/>
                <a:sym typeface="Open Sans"/>
              </a:rPr>
              <a:t>    LEFT JOIN MortalityData m ON h.Year = m.Year</a:t>
            </a:r>
          </a:p>
          <a:p>
            <a:pPr algn="just">
              <a:lnSpc>
                <a:spcPts val="2268"/>
              </a:lnSpc>
            </a:pPr>
            <a:r>
              <a:rPr lang="en-US" sz="1620">
                <a:solidFill>
                  <a:srgbClr val="1F2020"/>
                </a:solidFill>
                <a:latin typeface="Open Sans"/>
                <a:ea typeface="Open Sans"/>
                <a:cs typeface="Open Sans"/>
                <a:sym typeface="Open Sans"/>
              </a:rPr>
              <a:t>    LEFT JOIN TestingData t ON h.Year = t.Year</a:t>
            </a:r>
          </a:p>
          <a:p>
            <a:pPr algn="just">
              <a:lnSpc>
                <a:spcPts val="2268"/>
              </a:lnSpc>
            </a:pPr>
            <a:r>
              <a:rPr lang="en-US" sz="1620">
                <a:solidFill>
                  <a:srgbClr val="1F2020"/>
                </a:solidFill>
                <a:latin typeface="Open Sans"/>
                <a:ea typeface="Open Sans"/>
                <a:cs typeface="Open Sans"/>
                <a:sym typeface="Open Sans"/>
              </a:rPr>
              <a:t>    GROUP BY h.Year, m.Total_New_Deaths, m.Max_Cumulative_Deaths, t.Total_Positive_Tests</a:t>
            </a:r>
          </a:p>
          <a:p>
            <a:pPr algn="just">
              <a:lnSpc>
                <a:spcPts val="2268"/>
              </a:lnSpc>
            </a:pPr>
            <a:r>
              <a:rPr lang="en-US" sz="1620">
                <a:solidFill>
                  <a:srgbClr val="1F2020"/>
                </a:solidFill>
                <a:latin typeface="Open Sans"/>
                <a:ea typeface="Open Sans"/>
                <a:cs typeface="Open Sans"/>
                <a:sym typeface="Open Sans"/>
              </a:rPr>
              <a:t>)</a:t>
            </a:r>
          </a:p>
          <a:p>
            <a:pPr algn="just">
              <a:lnSpc>
                <a:spcPts val="2268"/>
              </a:lnSpc>
            </a:pPr>
            <a:r>
              <a:rPr lang="en-US" sz="1620">
                <a:solidFill>
                  <a:srgbClr val="1F2020"/>
                </a:solidFill>
                <a:latin typeface="Open Sans"/>
                <a:ea typeface="Open Sans"/>
                <a:cs typeface="Open Sans"/>
                <a:sym typeface="Open Sans"/>
              </a:rPr>
              <a:t>SELECT</a:t>
            </a:r>
          </a:p>
          <a:p>
            <a:pPr algn="just">
              <a:lnSpc>
                <a:spcPts val="2268"/>
              </a:lnSpc>
            </a:pPr>
            <a:r>
              <a:rPr lang="en-US" sz="1620">
                <a:solidFill>
                  <a:srgbClr val="1F2020"/>
                </a:solidFill>
                <a:latin typeface="Open Sans"/>
                <a:ea typeface="Open Sans"/>
                <a:cs typeface="Open Sans"/>
                <a:sym typeface="Open Sans"/>
              </a:rPr>
              <a:t>    Year,</a:t>
            </a:r>
          </a:p>
          <a:p>
            <a:pPr algn="just">
              <a:lnSpc>
                <a:spcPts val="2268"/>
              </a:lnSpc>
            </a:pPr>
            <a:r>
              <a:rPr lang="en-US" sz="1620">
                <a:solidFill>
                  <a:srgbClr val="1F2020"/>
                </a:solidFill>
                <a:latin typeface="Open Sans"/>
                <a:ea typeface="Open Sans"/>
                <a:cs typeface="Open Sans"/>
                <a:sym typeface="Open Sans"/>
              </a:rPr>
              <a:t>    Total_MedSurg_Hospitalizations + Total_ICU_Hospitalizations AS Total_Hospitalizations,</a:t>
            </a:r>
          </a:p>
          <a:p>
            <a:pPr algn="just">
              <a:lnSpc>
                <a:spcPts val="2268"/>
              </a:lnSpc>
            </a:pPr>
            <a:r>
              <a:rPr lang="en-US" sz="1620">
                <a:solidFill>
                  <a:srgbClr val="1F2020"/>
                </a:solidFill>
                <a:latin typeface="Open Sans"/>
                <a:ea typeface="Open Sans"/>
                <a:cs typeface="Open Sans"/>
                <a:sym typeface="Open Sans"/>
              </a:rPr>
              <a:t>    Total_Positive_Tests,</a:t>
            </a:r>
          </a:p>
          <a:p>
            <a:pPr algn="just">
              <a:lnSpc>
                <a:spcPts val="2268"/>
              </a:lnSpc>
            </a:pPr>
            <a:r>
              <a:rPr lang="en-US" sz="1620">
                <a:solidFill>
                  <a:srgbClr val="1F2020"/>
                </a:solidFill>
                <a:latin typeface="Open Sans"/>
                <a:ea typeface="Open Sans"/>
                <a:cs typeface="Open Sans"/>
                <a:sym typeface="Open Sans"/>
              </a:rPr>
              <a:t>    Total_New_Deaths,</a:t>
            </a:r>
          </a:p>
          <a:p>
            <a:pPr algn="just">
              <a:lnSpc>
                <a:spcPts val="2268"/>
              </a:lnSpc>
            </a:pPr>
            <a:r>
              <a:rPr lang="en-US" sz="1620">
                <a:solidFill>
                  <a:srgbClr val="1F2020"/>
                </a:solidFill>
                <a:latin typeface="Open Sans"/>
                <a:ea typeface="Open Sans"/>
                <a:cs typeface="Open Sans"/>
                <a:sym typeface="Open Sans"/>
              </a:rPr>
              <a:t>    Max_Cumulative_Deaths</a:t>
            </a:r>
          </a:p>
          <a:p>
            <a:pPr algn="just">
              <a:lnSpc>
                <a:spcPts val="2268"/>
              </a:lnSpc>
            </a:pPr>
            <a:r>
              <a:rPr lang="en-US" sz="1620">
                <a:solidFill>
                  <a:srgbClr val="1F2020"/>
                </a:solidFill>
                <a:latin typeface="Open Sans"/>
                <a:ea typeface="Open Sans"/>
                <a:cs typeface="Open Sans"/>
                <a:sym typeface="Open Sans"/>
              </a:rPr>
              <a:t>FROM CombinedData</a:t>
            </a:r>
          </a:p>
          <a:p>
            <a:pPr algn="just">
              <a:lnSpc>
                <a:spcPts val="2268"/>
              </a:lnSpc>
            </a:pPr>
            <a:r>
              <a:rPr lang="en-US" sz="1620">
                <a:solidFill>
                  <a:srgbClr val="1F2020"/>
                </a:solidFill>
                <a:latin typeface="Open Sans"/>
                <a:ea typeface="Open Sans"/>
                <a:cs typeface="Open Sans"/>
                <a:sym typeface="Open Sans"/>
              </a:rPr>
              <a:t>ORDER BY Year;</a:t>
            </a:r>
          </a:p>
          <a:p>
            <a:pPr algn="just">
              <a:lnSpc>
                <a:spcPts val="2268"/>
              </a:lnSpc>
              <a:spcBef>
                <a:spcPct val="0"/>
              </a:spcBef>
            </a:pPr>
            <a:endParaRPr lang="en-US" sz="1620">
              <a:solidFill>
                <a:srgbClr val="1F2020"/>
              </a:solidFill>
              <a:latin typeface="Open Sans"/>
              <a:ea typeface="Open Sans"/>
              <a:cs typeface="Open Sans"/>
              <a:sym typeface="Open Sans"/>
            </a:endParaRPr>
          </a:p>
        </p:txBody>
      </p:sp>
      <p:grpSp>
        <p:nvGrpSpPr>
          <p:cNvPr id="18" name="Group 18"/>
          <p:cNvGrpSpPr/>
          <p:nvPr/>
        </p:nvGrpSpPr>
        <p:grpSpPr>
          <a:xfrm>
            <a:off x="989975" y="8158437"/>
            <a:ext cx="1596889" cy="47625"/>
            <a:chOff x="0" y="0"/>
            <a:chExt cx="420580" cy="12543"/>
          </a:xfrm>
        </p:grpSpPr>
        <p:sp>
          <p:nvSpPr>
            <p:cNvPr id="19" name="Freeform 19"/>
            <p:cNvSpPr/>
            <p:nvPr/>
          </p:nvSpPr>
          <p:spPr>
            <a:xfrm>
              <a:off x="0" y="0"/>
              <a:ext cx="420580" cy="12543"/>
            </a:xfrm>
            <a:custGeom>
              <a:avLst/>
              <a:gdLst/>
              <a:ahLst/>
              <a:cxnLst/>
              <a:rect l="l" t="t" r="r" b="b"/>
              <a:pathLst>
                <a:path w="420580" h="12543">
                  <a:moveTo>
                    <a:pt x="6272" y="0"/>
                  </a:moveTo>
                  <a:lnTo>
                    <a:pt x="414308" y="0"/>
                  </a:lnTo>
                  <a:cubicBezTo>
                    <a:pt x="415972" y="0"/>
                    <a:pt x="417567" y="661"/>
                    <a:pt x="418743" y="1837"/>
                  </a:cubicBezTo>
                  <a:cubicBezTo>
                    <a:pt x="419919" y="3013"/>
                    <a:pt x="420580" y="4608"/>
                    <a:pt x="420580" y="6272"/>
                  </a:cubicBezTo>
                  <a:lnTo>
                    <a:pt x="420580" y="6272"/>
                  </a:lnTo>
                  <a:cubicBezTo>
                    <a:pt x="420580" y="7935"/>
                    <a:pt x="419919" y="9530"/>
                    <a:pt x="418743" y="10706"/>
                  </a:cubicBezTo>
                  <a:cubicBezTo>
                    <a:pt x="417567" y="11882"/>
                    <a:pt x="415972" y="12543"/>
                    <a:pt x="41430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20" name="TextBox 20"/>
            <p:cNvSpPr txBox="1"/>
            <p:nvPr/>
          </p:nvSpPr>
          <p:spPr>
            <a:xfrm>
              <a:off x="0" y="-38100"/>
              <a:ext cx="420580" cy="5064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CA"/>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0" name="Group 10"/>
          <p:cNvGrpSpPr/>
          <p:nvPr/>
        </p:nvGrpSpPr>
        <p:grpSpPr>
          <a:xfrm>
            <a:off x="18177932" y="8597752"/>
            <a:ext cx="110068" cy="660548"/>
            <a:chOff x="0" y="0"/>
            <a:chExt cx="28989" cy="173972"/>
          </a:xfrm>
        </p:grpSpPr>
        <p:sp>
          <p:nvSpPr>
            <p:cNvPr id="11" name="Freeform 11"/>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2" name="TextBox 12"/>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842458" y="3600450"/>
            <a:ext cx="12603085" cy="3086100"/>
            <a:chOff x="0" y="0"/>
            <a:chExt cx="3319331" cy="812800"/>
          </a:xfrm>
        </p:grpSpPr>
        <p:sp>
          <p:nvSpPr>
            <p:cNvPr id="14" name="Freeform 14"/>
            <p:cNvSpPr/>
            <p:nvPr/>
          </p:nvSpPr>
          <p:spPr>
            <a:xfrm>
              <a:off x="0" y="0"/>
              <a:ext cx="3319331" cy="812800"/>
            </a:xfrm>
            <a:custGeom>
              <a:avLst/>
              <a:gdLst/>
              <a:ahLst/>
              <a:cxnLst/>
              <a:rect l="l" t="t" r="r" b="b"/>
              <a:pathLst>
                <a:path w="3319331" h="812800">
                  <a:moveTo>
                    <a:pt x="0" y="0"/>
                  </a:moveTo>
                  <a:lnTo>
                    <a:pt x="3319331" y="0"/>
                  </a:lnTo>
                  <a:lnTo>
                    <a:pt x="3319331" y="812800"/>
                  </a:lnTo>
                  <a:lnTo>
                    <a:pt x="0" y="812800"/>
                  </a:lnTo>
                  <a:close/>
                </a:path>
              </a:pathLst>
            </a:custGeom>
            <a:solidFill>
              <a:srgbClr val="000000">
                <a:alpha val="0"/>
              </a:srgbClr>
            </a:solidFill>
            <a:ln w="38100" cap="sq">
              <a:solidFill>
                <a:srgbClr val="FF7300"/>
              </a:solidFill>
              <a:prstDash val="solid"/>
              <a:miter/>
            </a:ln>
          </p:spPr>
          <p:txBody>
            <a:bodyPr/>
            <a:lstStyle/>
            <a:p>
              <a:endParaRPr lang="en-CA"/>
            </a:p>
          </p:txBody>
        </p:sp>
        <p:sp>
          <p:nvSpPr>
            <p:cNvPr id="15" name="TextBox 15"/>
            <p:cNvSpPr txBox="1"/>
            <p:nvPr/>
          </p:nvSpPr>
          <p:spPr>
            <a:xfrm>
              <a:off x="0" y="-38100"/>
              <a:ext cx="3319331"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DSOB3512</a:t>
            </a:r>
          </a:p>
        </p:txBody>
      </p:sp>
      <p:sp>
        <p:nvSpPr>
          <p:cNvPr id="17" name="TextBox 17"/>
          <p:cNvSpPr txBox="1"/>
          <p:nvPr/>
        </p:nvSpPr>
        <p:spPr>
          <a:xfrm>
            <a:off x="2951520" y="3854101"/>
            <a:ext cx="12384959" cy="2321623"/>
          </a:xfrm>
          <a:prstGeom prst="rect">
            <a:avLst/>
          </a:prstGeom>
        </p:spPr>
        <p:txBody>
          <a:bodyPr lIns="0" tIns="0" rIns="0" bIns="0" rtlCol="0" anchor="t">
            <a:spAutoFit/>
          </a:bodyPr>
          <a:lstStyle/>
          <a:p>
            <a:pPr algn="ctr">
              <a:lnSpc>
                <a:spcPts val="19032"/>
              </a:lnSpc>
              <a:spcBef>
                <a:spcPct val="0"/>
              </a:spcBef>
            </a:pPr>
            <a:r>
              <a:rPr lang="en-US" sz="13594" b="1">
                <a:solidFill>
                  <a:srgbClr val="FFFFFF"/>
                </a:solidFill>
                <a:latin typeface="Montserrat Bold"/>
                <a:ea typeface="Montserrat Bold"/>
                <a:cs typeface="Montserrat Bold"/>
                <a:sym typeface="Montserrat Bold"/>
              </a:rPr>
              <a:t>THANK YOU</a:t>
            </a:r>
          </a:p>
        </p:txBody>
      </p:sp>
      <p:sp>
        <p:nvSpPr>
          <p:cNvPr id="18" name="TextBox 18"/>
          <p:cNvSpPr txBox="1"/>
          <p:nvPr/>
        </p:nvSpPr>
        <p:spPr>
          <a:xfrm>
            <a:off x="4606276" y="7640895"/>
            <a:ext cx="9573361" cy="349250"/>
          </a:xfrm>
          <a:prstGeom prst="rect">
            <a:avLst/>
          </a:prstGeom>
        </p:spPr>
        <p:txBody>
          <a:bodyPr lIns="0" tIns="0" rIns="0" bIns="0" rtlCol="0" anchor="t">
            <a:spAutoFit/>
          </a:bodyPr>
          <a:lstStyle/>
          <a:p>
            <a:pPr algn="ctr">
              <a:lnSpc>
                <a:spcPts val="2800"/>
              </a:lnSpc>
              <a:spcBef>
                <a:spcPct val="0"/>
              </a:spcBef>
            </a:pPr>
            <a:r>
              <a:rPr lang="en-US" sz="2000" spc="1600">
                <a:solidFill>
                  <a:srgbClr val="FFFFFF"/>
                </a:solidFill>
                <a:latin typeface="Open Sans"/>
                <a:ea typeface="Open Sans"/>
                <a:cs typeface="Open Sans"/>
                <a:sym typeface="Open Sans"/>
              </a:rPr>
              <a:t>ABEL, PAUL, MARIA , PRASANNA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4114800"/>
            <a:chOff x="0" y="0"/>
            <a:chExt cx="21640800" cy="5486400"/>
          </a:xfrm>
        </p:grpSpPr>
        <p:pic>
          <p:nvPicPr>
            <p:cNvPr id="3" name="Picture 3"/>
            <p:cNvPicPr>
              <a:picLocks noChangeAspect="1"/>
            </p:cNvPicPr>
            <p:nvPr/>
          </p:nvPicPr>
          <p:blipFill>
            <a:blip r:embed="rId2"/>
            <a:srcRect t="3795" b="70852"/>
            <a:stretch>
              <a:fillRect/>
            </a:stretch>
          </p:blipFill>
          <p:spPr>
            <a:xfrm>
              <a:off x="0" y="0"/>
              <a:ext cx="21640800" cy="5486400"/>
            </a:xfrm>
            <a:prstGeom prst="rect">
              <a:avLst/>
            </a:prstGeom>
          </p:spPr>
        </p:pic>
      </p:gr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6" name="TextBox 6"/>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1" name="Group 11"/>
          <p:cNvGrpSpPr/>
          <p:nvPr/>
        </p:nvGrpSpPr>
        <p:grpSpPr>
          <a:xfrm>
            <a:off x="18177932" y="8597752"/>
            <a:ext cx="110068" cy="660548"/>
            <a:chOff x="0" y="0"/>
            <a:chExt cx="28989" cy="173972"/>
          </a:xfrm>
        </p:grpSpPr>
        <p:sp>
          <p:nvSpPr>
            <p:cNvPr id="12" name="Freeform 1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3" name="TextBox 13"/>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723899" y="7968993"/>
            <a:ext cx="1042538" cy="47625"/>
            <a:chOff x="0" y="0"/>
            <a:chExt cx="274578" cy="12543"/>
          </a:xfrm>
        </p:grpSpPr>
        <p:sp>
          <p:nvSpPr>
            <p:cNvPr id="15" name="Freeform 15"/>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6" name="TextBox 16"/>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8" name="TextBox 18"/>
          <p:cNvSpPr txBox="1"/>
          <p:nvPr/>
        </p:nvSpPr>
        <p:spPr>
          <a:xfrm>
            <a:off x="1386033" y="6741751"/>
            <a:ext cx="3718270"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Introduction</a:t>
            </a:r>
          </a:p>
        </p:txBody>
      </p:sp>
      <p:sp>
        <p:nvSpPr>
          <p:cNvPr id="19" name="TextBox 19"/>
          <p:cNvSpPr txBox="1"/>
          <p:nvPr/>
        </p:nvSpPr>
        <p:spPr>
          <a:xfrm>
            <a:off x="7109189" y="6403527"/>
            <a:ext cx="10183927" cy="2101850"/>
          </a:xfrm>
          <a:prstGeom prst="rect">
            <a:avLst/>
          </a:prstGeom>
        </p:spPr>
        <p:txBody>
          <a:bodyPr lIns="0" tIns="0" rIns="0" bIns="0" rtlCol="0" anchor="t">
            <a:spAutoFit/>
          </a:bodyPr>
          <a:lstStyle/>
          <a:p>
            <a:pPr algn="just">
              <a:lnSpc>
                <a:spcPts val="2799"/>
              </a:lnSpc>
              <a:spcBef>
                <a:spcPct val="0"/>
              </a:spcBef>
            </a:pPr>
            <a:r>
              <a:rPr lang="en-US" sz="1999">
                <a:solidFill>
                  <a:srgbClr val="1F2020"/>
                </a:solidFill>
                <a:latin typeface="Open Sans"/>
                <a:ea typeface="Open Sans"/>
                <a:cs typeface="Open Sans"/>
                <a:sym typeface="Open Sans"/>
              </a:rPr>
              <a:t>The COVID-19 pandemic disrupted global healthcare systems, exposing vulnerabilities and challenging hospital capacities. In San Francisco, like many other urban centers, the pressure on ICU and Med/Surg departments highlighted the critical need for data-driven decision-making. This report evaluates hospitalization and mortality trends over five years (2020–2024) to understand the relationship between testing outcomes, patient counts, and mortality rates, focusing on periods of significant changes.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2843" y="2660661"/>
            <a:ext cx="16409826" cy="47625"/>
            <a:chOff x="0" y="0"/>
            <a:chExt cx="4321930" cy="12543"/>
          </a:xfrm>
        </p:grpSpPr>
        <p:sp>
          <p:nvSpPr>
            <p:cNvPr id="13" name="Freeform 13"/>
            <p:cNvSpPr/>
            <p:nvPr/>
          </p:nvSpPr>
          <p:spPr>
            <a:xfrm>
              <a:off x="0" y="0"/>
              <a:ext cx="4321930" cy="12543"/>
            </a:xfrm>
            <a:custGeom>
              <a:avLst/>
              <a:gdLst/>
              <a:ahLst/>
              <a:cxnLst/>
              <a:rect l="l" t="t" r="r" b="b"/>
              <a:pathLst>
                <a:path w="4321930" h="12543">
                  <a:moveTo>
                    <a:pt x="6272" y="0"/>
                  </a:moveTo>
                  <a:lnTo>
                    <a:pt x="4315658" y="0"/>
                  </a:lnTo>
                  <a:cubicBezTo>
                    <a:pt x="4319122" y="0"/>
                    <a:pt x="4321930" y="2808"/>
                    <a:pt x="4321930" y="6272"/>
                  </a:cubicBezTo>
                  <a:lnTo>
                    <a:pt x="4321930" y="6272"/>
                  </a:lnTo>
                  <a:cubicBezTo>
                    <a:pt x="4321930" y="7935"/>
                    <a:pt x="4321269" y="9530"/>
                    <a:pt x="4320093" y="10706"/>
                  </a:cubicBezTo>
                  <a:cubicBezTo>
                    <a:pt x="4318917" y="11882"/>
                    <a:pt x="4317321" y="12543"/>
                    <a:pt x="431565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4321930"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672126" y="3104113"/>
            <a:ext cx="6340543" cy="6827715"/>
          </a:xfrm>
          <a:custGeom>
            <a:avLst/>
            <a:gdLst/>
            <a:ahLst/>
            <a:cxnLst/>
            <a:rect l="l" t="t" r="r" b="b"/>
            <a:pathLst>
              <a:path w="6340543" h="6827715">
                <a:moveTo>
                  <a:pt x="0" y="0"/>
                </a:moveTo>
                <a:lnTo>
                  <a:pt x="6340544" y="0"/>
                </a:lnTo>
                <a:lnTo>
                  <a:pt x="6340544" y="6827715"/>
                </a:lnTo>
                <a:lnTo>
                  <a:pt x="0" y="6827715"/>
                </a:lnTo>
                <a:lnTo>
                  <a:pt x="0" y="0"/>
                </a:lnTo>
                <a:close/>
              </a:path>
            </a:pathLst>
          </a:custGeom>
          <a:blipFill>
            <a:blip r:embed="rId4"/>
            <a:stretch>
              <a:fillRect l="-7108" r="-2384" b="-1680"/>
            </a:stretch>
          </a:blipFill>
        </p:spPr>
        <p:txBody>
          <a:bodyPr/>
          <a:lstStyle/>
          <a:p>
            <a:endParaRPr lang="en-CA"/>
          </a:p>
        </p:txBody>
      </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7" name="TextBox 17"/>
          <p:cNvSpPr txBox="1"/>
          <p:nvPr/>
        </p:nvSpPr>
        <p:spPr>
          <a:xfrm>
            <a:off x="1303863" y="1185959"/>
            <a:ext cx="17007787" cy="1408027"/>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Problem Definition: COVID-19 Impact on Hospitalization and Mortality in San Fransisco</a:t>
            </a:r>
          </a:p>
        </p:txBody>
      </p:sp>
      <p:sp>
        <p:nvSpPr>
          <p:cNvPr id="18" name="TextBox 18"/>
          <p:cNvSpPr txBox="1"/>
          <p:nvPr/>
        </p:nvSpPr>
        <p:spPr>
          <a:xfrm>
            <a:off x="1481762" y="3535362"/>
            <a:ext cx="9425242" cy="2816225"/>
          </a:xfrm>
          <a:prstGeom prst="rect">
            <a:avLst/>
          </a:prstGeom>
        </p:spPr>
        <p:txBody>
          <a:bodyPr lIns="0" tIns="0" rIns="0" bIns="0" rtlCol="0" anchor="t">
            <a:spAutoFit/>
          </a:bodyPr>
          <a:lstStyle/>
          <a:p>
            <a:pPr algn="just">
              <a:lnSpc>
                <a:spcPts val="2800"/>
              </a:lnSpc>
              <a:spcBef>
                <a:spcPct val="0"/>
              </a:spcBef>
            </a:pPr>
            <a:r>
              <a:rPr lang="en-US" sz="2000">
                <a:solidFill>
                  <a:srgbClr val="1F2020"/>
                </a:solidFill>
                <a:latin typeface="Open Sans"/>
                <a:ea typeface="Open Sans"/>
                <a:cs typeface="Open Sans"/>
                <a:sym typeface="Open Sans"/>
              </a:rPr>
              <a:t>The COVID-19 pandemic significantly impacted health systems globally, and understanding how it affected hospitalizations and mortality in a specific region is crucial for future preparedness. In San Francisco, as with many urban centres, the pressure on healthcare services, especially in ICU and Med/Surg departments, led to a rapidly evolving situation. This analysis aims to explore how hospitalization trends and mortality patterns evolved in San Francisco, with a focus on demographic variations and the factors that influenced these trends.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17" t="-19415" r="-28982" b="-120584"/>
            </a:stretch>
          </a:blipFill>
        </p:spPr>
        <p:txBody>
          <a:bodyPr/>
          <a:lstStyle/>
          <a:p>
            <a:endParaRPr lang="en-CA"/>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0" name="Group 10"/>
          <p:cNvGrpSpPr/>
          <p:nvPr/>
        </p:nvGrpSpPr>
        <p:grpSpPr>
          <a:xfrm>
            <a:off x="18177932" y="8597752"/>
            <a:ext cx="110068" cy="660548"/>
            <a:chOff x="0" y="0"/>
            <a:chExt cx="28989" cy="173972"/>
          </a:xfrm>
        </p:grpSpPr>
        <p:sp>
          <p:nvSpPr>
            <p:cNvPr id="11" name="Freeform 11"/>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2" name="TextBox 12"/>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288361" y="1809469"/>
            <a:ext cx="2771355" cy="47625"/>
            <a:chOff x="0" y="0"/>
            <a:chExt cx="729904" cy="12543"/>
          </a:xfrm>
        </p:grpSpPr>
        <p:sp>
          <p:nvSpPr>
            <p:cNvPr id="14" name="Freeform 14"/>
            <p:cNvSpPr/>
            <p:nvPr/>
          </p:nvSpPr>
          <p:spPr>
            <a:xfrm>
              <a:off x="0" y="0"/>
              <a:ext cx="729904" cy="12543"/>
            </a:xfrm>
            <a:custGeom>
              <a:avLst/>
              <a:gdLst/>
              <a:ahLst/>
              <a:cxnLst/>
              <a:rect l="l" t="t" r="r" b="b"/>
              <a:pathLst>
                <a:path w="729904" h="12543">
                  <a:moveTo>
                    <a:pt x="6272" y="0"/>
                  </a:moveTo>
                  <a:lnTo>
                    <a:pt x="723633" y="0"/>
                  </a:lnTo>
                  <a:cubicBezTo>
                    <a:pt x="725296" y="0"/>
                    <a:pt x="726891" y="661"/>
                    <a:pt x="728067" y="1837"/>
                  </a:cubicBezTo>
                  <a:cubicBezTo>
                    <a:pt x="729243" y="3013"/>
                    <a:pt x="729904" y="4608"/>
                    <a:pt x="729904" y="6272"/>
                  </a:cubicBezTo>
                  <a:lnTo>
                    <a:pt x="729904" y="6272"/>
                  </a:lnTo>
                  <a:cubicBezTo>
                    <a:pt x="729904" y="7935"/>
                    <a:pt x="729243" y="9530"/>
                    <a:pt x="728067" y="10706"/>
                  </a:cubicBezTo>
                  <a:cubicBezTo>
                    <a:pt x="726891" y="11882"/>
                    <a:pt x="725296" y="12543"/>
                    <a:pt x="72363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5" name="TextBox 15"/>
            <p:cNvSpPr txBox="1"/>
            <p:nvPr/>
          </p:nvSpPr>
          <p:spPr>
            <a:xfrm>
              <a:off x="0" y="-38100"/>
              <a:ext cx="729904" cy="5064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400902" y="3601527"/>
            <a:ext cx="1554590" cy="2529080"/>
            <a:chOff x="0" y="0"/>
            <a:chExt cx="2062480" cy="3355340"/>
          </a:xfrm>
        </p:grpSpPr>
        <p:sp>
          <p:nvSpPr>
            <p:cNvPr id="17" name="Freeform 17"/>
            <p:cNvSpPr/>
            <p:nvPr/>
          </p:nvSpPr>
          <p:spPr>
            <a:xfrm>
              <a:off x="0" y="0"/>
              <a:ext cx="2062480" cy="3355340"/>
            </a:xfrm>
            <a:custGeom>
              <a:avLst/>
              <a:gdLst/>
              <a:ahLst/>
              <a:cxnLst/>
              <a:rect l="l" t="t" r="r" b="b"/>
              <a:pathLst>
                <a:path w="2062480" h="3355340">
                  <a:moveTo>
                    <a:pt x="1436370" y="0"/>
                  </a:moveTo>
                  <a:lnTo>
                    <a:pt x="1033780" y="0"/>
                  </a:lnTo>
                  <a:lnTo>
                    <a:pt x="1007110" y="17780"/>
                  </a:lnTo>
                  <a:cubicBezTo>
                    <a:pt x="941070" y="60960"/>
                    <a:pt x="866140" y="101600"/>
                    <a:pt x="786130" y="138430"/>
                  </a:cubicBezTo>
                  <a:cubicBezTo>
                    <a:pt x="704850" y="176530"/>
                    <a:pt x="621030" y="210820"/>
                    <a:pt x="537210" y="241300"/>
                  </a:cubicBezTo>
                  <a:cubicBezTo>
                    <a:pt x="454660" y="270510"/>
                    <a:pt x="373380" y="295910"/>
                    <a:pt x="295910" y="314960"/>
                  </a:cubicBezTo>
                  <a:cubicBezTo>
                    <a:pt x="219710" y="334010"/>
                    <a:pt x="151130" y="346710"/>
                    <a:pt x="93980" y="354330"/>
                  </a:cubicBezTo>
                  <a:lnTo>
                    <a:pt x="0" y="365760"/>
                  </a:lnTo>
                  <a:lnTo>
                    <a:pt x="0" y="935990"/>
                  </a:lnTo>
                  <a:lnTo>
                    <a:pt x="687070" y="935990"/>
                  </a:lnTo>
                  <a:lnTo>
                    <a:pt x="687070" y="2677160"/>
                  </a:lnTo>
                  <a:lnTo>
                    <a:pt x="3810" y="2677160"/>
                  </a:lnTo>
                  <a:lnTo>
                    <a:pt x="3810" y="3355340"/>
                  </a:lnTo>
                  <a:lnTo>
                    <a:pt x="2062480" y="3355340"/>
                  </a:lnTo>
                  <a:lnTo>
                    <a:pt x="2062480" y="2677160"/>
                  </a:lnTo>
                  <a:lnTo>
                    <a:pt x="1436370" y="2677160"/>
                  </a:lnTo>
                  <a:lnTo>
                    <a:pt x="1436370" y="0"/>
                  </a:lnTo>
                  <a:close/>
                </a:path>
              </a:pathLst>
            </a:custGeom>
            <a:blipFill>
              <a:blip r:embed="rId5"/>
              <a:stretch>
                <a:fillRect l="-31342" r="-31342"/>
              </a:stretch>
            </a:blipFill>
          </p:spPr>
          <p:txBody>
            <a:bodyPr/>
            <a:lstStyle/>
            <a:p>
              <a:endParaRPr lang="en-CA"/>
            </a:p>
          </p:txBody>
        </p:sp>
      </p:grpSp>
      <p:grpSp>
        <p:nvGrpSpPr>
          <p:cNvPr id="18" name="Group 18"/>
          <p:cNvGrpSpPr/>
          <p:nvPr/>
        </p:nvGrpSpPr>
        <p:grpSpPr>
          <a:xfrm>
            <a:off x="8817537" y="3601527"/>
            <a:ext cx="1451914" cy="2529080"/>
            <a:chOff x="0" y="0"/>
            <a:chExt cx="1958340" cy="3411220"/>
          </a:xfrm>
        </p:grpSpPr>
        <p:sp>
          <p:nvSpPr>
            <p:cNvPr id="19" name="Freeform 19"/>
            <p:cNvSpPr/>
            <p:nvPr/>
          </p:nvSpPr>
          <p:spPr>
            <a:xfrm>
              <a:off x="0" y="0"/>
              <a:ext cx="1958340" cy="3411220"/>
            </a:xfrm>
            <a:custGeom>
              <a:avLst/>
              <a:gdLst/>
              <a:ahLst/>
              <a:cxnLst/>
              <a:rect l="l" t="t" r="r" b="b"/>
              <a:pathLst>
                <a:path w="1958340" h="3411220">
                  <a:moveTo>
                    <a:pt x="999490" y="2647950"/>
                  </a:moveTo>
                  <a:cubicBezTo>
                    <a:pt x="1065530" y="2567940"/>
                    <a:pt x="1136650" y="2482850"/>
                    <a:pt x="1214120" y="2392680"/>
                  </a:cubicBezTo>
                  <a:cubicBezTo>
                    <a:pt x="1292860" y="2299970"/>
                    <a:pt x="1375410" y="2199640"/>
                    <a:pt x="1459230" y="2092960"/>
                  </a:cubicBezTo>
                  <a:cubicBezTo>
                    <a:pt x="1545590" y="1983740"/>
                    <a:pt x="1624330" y="1868170"/>
                    <a:pt x="1695450" y="1746250"/>
                  </a:cubicBezTo>
                  <a:cubicBezTo>
                    <a:pt x="1767840" y="1623060"/>
                    <a:pt x="1827530" y="1492250"/>
                    <a:pt x="1873250" y="1357630"/>
                  </a:cubicBezTo>
                  <a:cubicBezTo>
                    <a:pt x="1921510" y="1219200"/>
                    <a:pt x="1945640" y="1071880"/>
                    <a:pt x="1945640" y="922020"/>
                  </a:cubicBezTo>
                  <a:cubicBezTo>
                    <a:pt x="1945640" y="764540"/>
                    <a:pt x="1921510" y="624840"/>
                    <a:pt x="1873250" y="509270"/>
                  </a:cubicBezTo>
                  <a:cubicBezTo>
                    <a:pt x="1824990" y="392430"/>
                    <a:pt x="1756410" y="293370"/>
                    <a:pt x="1671320" y="217170"/>
                  </a:cubicBezTo>
                  <a:cubicBezTo>
                    <a:pt x="1586230" y="143510"/>
                    <a:pt x="1485900" y="87630"/>
                    <a:pt x="1371600" y="52070"/>
                  </a:cubicBezTo>
                  <a:cubicBezTo>
                    <a:pt x="1261110" y="17780"/>
                    <a:pt x="1144270" y="0"/>
                    <a:pt x="1021080" y="0"/>
                  </a:cubicBezTo>
                  <a:cubicBezTo>
                    <a:pt x="891540" y="0"/>
                    <a:pt x="765810" y="20320"/>
                    <a:pt x="647700" y="59690"/>
                  </a:cubicBezTo>
                  <a:cubicBezTo>
                    <a:pt x="527050" y="100330"/>
                    <a:pt x="417830" y="165100"/>
                    <a:pt x="325120" y="252730"/>
                  </a:cubicBezTo>
                  <a:cubicBezTo>
                    <a:pt x="232410" y="340360"/>
                    <a:pt x="158750" y="453390"/>
                    <a:pt x="105410" y="586740"/>
                  </a:cubicBezTo>
                  <a:cubicBezTo>
                    <a:pt x="52070" y="720090"/>
                    <a:pt x="25400" y="878840"/>
                    <a:pt x="25400" y="1060450"/>
                  </a:cubicBezTo>
                  <a:cubicBezTo>
                    <a:pt x="25400" y="1122680"/>
                    <a:pt x="27940" y="1169670"/>
                    <a:pt x="33020" y="1206500"/>
                  </a:cubicBezTo>
                  <a:cubicBezTo>
                    <a:pt x="34290" y="1226820"/>
                    <a:pt x="36830" y="1247140"/>
                    <a:pt x="40640" y="1264920"/>
                  </a:cubicBezTo>
                  <a:lnTo>
                    <a:pt x="57150" y="1352550"/>
                  </a:lnTo>
                  <a:lnTo>
                    <a:pt x="800100" y="1352550"/>
                  </a:lnTo>
                  <a:lnTo>
                    <a:pt x="800100" y="1055370"/>
                  </a:lnTo>
                  <a:cubicBezTo>
                    <a:pt x="800100" y="998220"/>
                    <a:pt x="805180" y="943610"/>
                    <a:pt x="814070" y="892810"/>
                  </a:cubicBezTo>
                  <a:cubicBezTo>
                    <a:pt x="822960" y="847090"/>
                    <a:pt x="836930" y="807720"/>
                    <a:pt x="854710" y="774700"/>
                  </a:cubicBezTo>
                  <a:cubicBezTo>
                    <a:pt x="871220" y="745490"/>
                    <a:pt x="891540" y="723900"/>
                    <a:pt x="915670" y="707390"/>
                  </a:cubicBezTo>
                  <a:cubicBezTo>
                    <a:pt x="937260" y="693420"/>
                    <a:pt x="962660" y="687070"/>
                    <a:pt x="996950" y="687070"/>
                  </a:cubicBezTo>
                  <a:cubicBezTo>
                    <a:pt x="1031240" y="687070"/>
                    <a:pt x="1059180" y="693420"/>
                    <a:pt x="1078230" y="703580"/>
                  </a:cubicBezTo>
                  <a:cubicBezTo>
                    <a:pt x="1099820" y="716280"/>
                    <a:pt x="1116330" y="731520"/>
                    <a:pt x="1127760" y="750570"/>
                  </a:cubicBezTo>
                  <a:cubicBezTo>
                    <a:pt x="1141730" y="773430"/>
                    <a:pt x="1151890" y="798830"/>
                    <a:pt x="1158240" y="825500"/>
                  </a:cubicBezTo>
                  <a:cubicBezTo>
                    <a:pt x="1165860" y="857250"/>
                    <a:pt x="1168400" y="887730"/>
                    <a:pt x="1168400" y="916940"/>
                  </a:cubicBezTo>
                  <a:cubicBezTo>
                    <a:pt x="1168400" y="1010920"/>
                    <a:pt x="1153160" y="1102360"/>
                    <a:pt x="1123950" y="1184910"/>
                  </a:cubicBezTo>
                  <a:cubicBezTo>
                    <a:pt x="1093470" y="1272540"/>
                    <a:pt x="1052830" y="1357630"/>
                    <a:pt x="1002030" y="1440180"/>
                  </a:cubicBezTo>
                  <a:cubicBezTo>
                    <a:pt x="952500" y="1526540"/>
                    <a:pt x="892810" y="1609090"/>
                    <a:pt x="825500" y="1689100"/>
                  </a:cubicBezTo>
                  <a:cubicBezTo>
                    <a:pt x="756920" y="1771650"/>
                    <a:pt x="684530" y="1856740"/>
                    <a:pt x="612140" y="1939290"/>
                  </a:cubicBezTo>
                  <a:cubicBezTo>
                    <a:pt x="537210" y="2024380"/>
                    <a:pt x="463550" y="2113280"/>
                    <a:pt x="393700" y="2200910"/>
                  </a:cubicBezTo>
                  <a:cubicBezTo>
                    <a:pt x="320040" y="2292350"/>
                    <a:pt x="254000" y="2390140"/>
                    <a:pt x="196850" y="2490470"/>
                  </a:cubicBezTo>
                  <a:cubicBezTo>
                    <a:pt x="138430" y="2593340"/>
                    <a:pt x="90170" y="2702560"/>
                    <a:pt x="55880" y="2816860"/>
                  </a:cubicBezTo>
                  <a:cubicBezTo>
                    <a:pt x="19050" y="2934970"/>
                    <a:pt x="0" y="3061970"/>
                    <a:pt x="0" y="3194050"/>
                  </a:cubicBezTo>
                  <a:lnTo>
                    <a:pt x="0" y="3411220"/>
                  </a:lnTo>
                  <a:lnTo>
                    <a:pt x="1958340" y="3411220"/>
                  </a:lnTo>
                  <a:lnTo>
                    <a:pt x="1958340" y="2683510"/>
                  </a:lnTo>
                  <a:lnTo>
                    <a:pt x="971550" y="2683510"/>
                  </a:lnTo>
                  <a:cubicBezTo>
                    <a:pt x="980440" y="2672080"/>
                    <a:pt x="989330" y="2660650"/>
                    <a:pt x="999490" y="2647950"/>
                  </a:cubicBezTo>
                  <a:close/>
                </a:path>
              </a:pathLst>
            </a:custGeom>
            <a:blipFill>
              <a:blip r:embed="rId6"/>
              <a:stretch>
                <a:fillRect l="-37094" r="-37094"/>
              </a:stretch>
            </a:blipFill>
          </p:spPr>
          <p:txBody>
            <a:bodyPr/>
            <a:lstStyle/>
            <a:p>
              <a:endParaRPr lang="en-CA"/>
            </a:p>
          </p:txBody>
        </p:sp>
      </p:grpSp>
      <p:grpSp>
        <p:nvGrpSpPr>
          <p:cNvPr id="20" name="Group 20"/>
          <p:cNvGrpSpPr/>
          <p:nvPr/>
        </p:nvGrpSpPr>
        <p:grpSpPr>
          <a:xfrm>
            <a:off x="15131496" y="3601527"/>
            <a:ext cx="1538511" cy="2529080"/>
            <a:chOff x="0" y="0"/>
            <a:chExt cx="1995170" cy="3279757"/>
          </a:xfrm>
        </p:grpSpPr>
        <p:sp>
          <p:nvSpPr>
            <p:cNvPr id="21" name="Freeform 21"/>
            <p:cNvSpPr/>
            <p:nvPr/>
          </p:nvSpPr>
          <p:spPr>
            <a:xfrm>
              <a:off x="0" y="0"/>
              <a:ext cx="1995170" cy="3279758"/>
            </a:xfrm>
            <a:custGeom>
              <a:avLst/>
              <a:gdLst/>
              <a:ahLst/>
              <a:cxnLst/>
              <a:rect l="l" t="t" r="r" b="b"/>
              <a:pathLst>
                <a:path w="1995170" h="3279758">
                  <a:moveTo>
                    <a:pt x="1851660" y="1798460"/>
                  </a:moveTo>
                  <a:cubicBezTo>
                    <a:pt x="1805940" y="1728781"/>
                    <a:pt x="1750060" y="1667510"/>
                    <a:pt x="1685290" y="1619455"/>
                  </a:cubicBezTo>
                  <a:cubicBezTo>
                    <a:pt x="1667510" y="1606240"/>
                    <a:pt x="1649730" y="1594226"/>
                    <a:pt x="1631950" y="1582213"/>
                  </a:cubicBezTo>
                  <a:cubicBezTo>
                    <a:pt x="1644650" y="1572602"/>
                    <a:pt x="1657350" y="1562991"/>
                    <a:pt x="1668780" y="1552178"/>
                  </a:cubicBezTo>
                  <a:cubicBezTo>
                    <a:pt x="1724660" y="1505324"/>
                    <a:pt x="1774190" y="1450061"/>
                    <a:pt x="1813560" y="1387590"/>
                  </a:cubicBezTo>
                  <a:cubicBezTo>
                    <a:pt x="1852930" y="1326320"/>
                    <a:pt x="1884680" y="1256640"/>
                    <a:pt x="1907540" y="1178550"/>
                  </a:cubicBezTo>
                  <a:cubicBezTo>
                    <a:pt x="1930400" y="1101662"/>
                    <a:pt x="1941830" y="1013962"/>
                    <a:pt x="1941830" y="917851"/>
                  </a:cubicBezTo>
                  <a:cubicBezTo>
                    <a:pt x="1941830" y="773686"/>
                    <a:pt x="1918970" y="643938"/>
                    <a:pt x="1874520" y="531008"/>
                  </a:cubicBezTo>
                  <a:cubicBezTo>
                    <a:pt x="1828800" y="415676"/>
                    <a:pt x="1762760" y="318365"/>
                    <a:pt x="1677670" y="239074"/>
                  </a:cubicBezTo>
                  <a:cubicBezTo>
                    <a:pt x="1592580" y="159783"/>
                    <a:pt x="1490980" y="99714"/>
                    <a:pt x="1374140" y="58867"/>
                  </a:cubicBezTo>
                  <a:cubicBezTo>
                    <a:pt x="1259840" y="19222"/>
                    <a:pt x="1132840" y="0"/>
                    <a:pt x="994410" y="0"/>
                  </a:cubicBezTo>
                  <a:cubicBezTo>
                    <a:pt x="862330" y="0"/>
                    <a:pt x="735330" y="21625"/>
                    <a:pt x="621030" y="64874"/>
                  </a:cubicBezTo>
                  <a:cubicBezTo>
                    <a:pt x="504190" y="109325"/>
                    <a:pt x="403860" y="171797"/>
                    <a:pt x="320040" y="253490"/>
                  </a:cubicBezTo>
                  <a:cubicBezTo>
                    <a:pt x="234950" y="333983"/>
                    <a:pt x="170180" y="432496"/>
                    <a:pt x="123190" y="545425"/>
                  </a:cubicBezTo>
                  <a:cubicBezTo>
                    <a:pt x="77470" y="657153"/>
                    <a:pt x="54610" y="782096"/>
                    <a:pt x="54610" y="919053"/>
                  </a:cubicBezTo>
                  <a:lnTo>
                    <a:pt x="54610" y="1141308"/>
                  </a:lnTo>
                  <a:lnTo>
                    <a:pt x="825500" y="1141308"/>
                  </a:lnTo>
                  <a:lnTo>
                    <a:pt x="825500" y="956296"/>
                  </a:lnTo>
                  <a:cubicBezTo>
                    <a:pt x="825500" y="808526"/>
                    <a:pt x="855980" y="736444"/>
                    <a:pt x="881380" y="700402"/>
                  </a:cubicBezTo>
                  <a:cubicBezTo>
                    <a:pt x="910590" y="659556"/>
                    <a:pt x="946150" y="641535"/>
                    <a:pt x="1002030" y="641535"/>
                  </a:cubicBezTo>
                  <a:cubicBezTo>
                    <a:pt x="1054100" y="641535"/>
                    <a:pt x="1090930" y="658354"/>
                    <a:pt x="1120140" y="695597"/>
                  </a:cubicBezTo>
                  <a:cubicBezTo>
                    <a:pt x="1144270" y="726833"/>
                    <a:pt x="1173480" y="794110"/>
                    <a:pt x="1173480" y="939476"/>
                  </a:cubicBezTo>
                  <a:cubicBezTo>
                    <a:pt x="1173480" y="1006753"/>
                    <a:pt x="1167130" y="1065621"/>
                    <a:pt x="1153160" y="1114877"/>
                  </a:cubicBezTo>
                  <a:cubicBezTo>
                    <a:pt x="1140460" y="1161731"/>
                    <a:pt x="1123950" y="1198974"/>
                    <a:pt x="1103630" y="1227807"/>
                  </a:cubicBezTo>
                  <a:cubicBezTo>
                    <a:pt x="1087120" y="1251834"/>
                    <a:pt x="1068070" y="1269855"/>
                    <a:pt x="1046480" y="1280667"/>
                  </a:cubicBezTo>
                  <a:cubicBezTo>
                    <a:pt x="1026160" y="1291480"/>
                    <a:pt x="1004570" y="1296285"/>
                    <a:pt x="980440" y="1296285"/>
                  </a:cubicBezTo>
                  <a:lnTo>
                    <a:pt x="715010" y="1296285"/>
                  </a:lnTo>
                  <a:lnTo>
                    <a:pt x="715010" y="1937820"/>
                  </a:lnTo>
                  <a:lnTo>
                    <a:pt x="970280" y="1937820"/>
                  </a:lnTo>
                  <a:cubicBezTo>
                    <a:pt x="1005840" y="1937820"/>
                    <a:pt x="1040130" y="1942626"/>
                    <a:pt x="1071880" y="1953438"/>
                  </a:cubicBezTo>
                  <a:cubicBezTo>
                    <a:pt x="1098550" y="1961848"/>
                    <a:pt x="1122680" y="1977466"/>
                    <a:pt x="1144270" y="1999090"/>
                  </a:cubicBezTo>
                  <a:cubicBezTo>
                    <a:pt x="1167130" y="2021917"/>
                    <a:pt x="1186180" y="2056756"/>
                    <a:pt x="1200150" y="2102409"/>
                  </a:cubicBezTo>
                  <a:cubicBezTo>
                    <a:pt x="1216660" y="2152866"/>
                    <a:pt x="1224280" y="2220144"/>
                    <a:pt x="1224280" y="2303038"/>
                  </a:cubicBezTo>
                  <a:cubicBezTo>
                    <a:pt x="1224280" y="2425579"/>
                    <a:pt x="1201420" y="2518085"/>
                    <a:pt x="1156970" y="2569744"/>
                  </a:cubicBezTo>
                  <a:cubicBezTo>
                    <a:pt x="1117600" y="2616598"/>
                    <a:pt x="1066800" y="2638222"/>
                    <a:pt x="1000760" y="2638222"/>
                  </a:cubicBezTo>
                  <a:cubicBezTo>
                    <a:pt x="900430" y="2638222"/>
                    <a:pt x="858520" y="2597376"/>
                    <a:pt x="835660" y="2567341"/>
                  </a:cubicBezTo>
                  <a:cubicBezTo>
                    <a:pt x="792480" y="2508474"/>
                    <a:pt x="770890" y="2418371"/>
                    <a:pt x="770890" y="2299434"/>
                  </a:cubicBezTo>
                  <a:lnTo>
                    <a:pt x="770890" y="2106013"/>
                  </a:lnTo>
                  <a:lnTo>
                    <a:pt x="0" y="2106013"/>
                  </a:lnTo>
                  <a:lnTo>
                    <a:pt x="0" y="2286219"/>
                  </a:lnTo>
                  <a:cubicBezTo>
                    <a:pt x="0" y="2432787"/>
                    <a:pt x="21590" y="2567341"/>
                    <a:pt x="66040" y="2687479"/>
                  </a:cubicBezTo>
                  <a:cubicBezTo>
                    <a:pt x="110490" y="2810019"/>
                    <a:pt x="176530" y="2916942"/>
                    <a:pt x="262890" y="3004642"/>
                  </a:cubicBezTo>
                  <a:cubicBezTo>
                    <a:pt x="349250" y="3093544"/>
                    <a:pt x="457200" y="3162023"/>
                    <a:pt x="584200" y="3210078"/>
                  </a:cubicBezTo>
                  <a:cubicBezTo>
                    <a:pt x="707390" y="3255730"/>
                    <a:pt x="850900" y="3279758"/>
                    <a:pt x="1009650" y="3279758"/>
                  </a:cubicBezTo>
                  <a:cubicBezTo>
                    <a:pt x="1150620" y="3279758"/>
                    <a:pt x="1282700" y="3258133"/>
                    <a:pt x="1402080" y="3214883"/>
                  </a:cubicBezTo>
                  <a:cubicBezTo>
                    <a:pt x="1524000" y="3171634"/>
                    <a:pt x="1629410" y="3106759"/>
                    <a:pt x="1717040" y="3023864"/>
                  </a:cubicBezTo>
                  <a:cubicBezTo>
                    <a:pt x="1804670" y="2940969"/>
                    <a:pt x="1873250" y="2838852"/>
                    <a:pt x="1922780" y="2721117"/>
                  </a:cubicBezTo>
                  <a:cubicBezTo>
                    <a:pt x="1971040" y="2604584"/>
                    <a:pt x="1995170" y="2472433"/>
                    <a:pt x="1995170" y="2328267"/>
                  </a:cubicBezTo>
                  <a:cubicBezTo>
                    <a:pt x="1995170" y="2221345"/>
                    <a:pt x="1982470" y="2122832"/>
                    <a:pt x="1958340" y="2035132"/>
                  </a:cubicBezTo>
                  <a:cubicBezTo>
                    <a:pt x="1932940" y="1947431"/>
                    <a:pt x="1897380" y="1866939"/>
                    <a:pt x="1851660" y="1798460"/>
                  </a:cubicBezTo>
                  <a:close/>
                </a:path>
              </a:pathLst>
            </a:custGeom>
            <a:blipFill>
              <a:blip r:embed="rId6"/>
              <a:stretch>
                <a:fillRect l="-32192" r="-32192"/>
              </a:stretch>
            </a:blipFill>
          </p:spPr>
          <p:txBody>
            <a:bodyPr/>
            <a:lstStyle/>
            <a:p>
              <a:endParaRPr lang="en-CA"/>
            </a:p>
          </p:txBody>
        </p:sp>
      </p:grpSp>
      <p:sp>
        <p:nvSpPr>
          <p:cNvPr id="22" name="TextBox 2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DSOB3512</a:t>
            </a:r>
          </a:p>
        </p:txBody>
      </p:sp>
      <p:sp>
        <p:nvSpPr>
          <p:cNvPr id="23" name="TextBox 23"/>
          <p:cNvSpPr txBox="1"/>
          <p:nvPr/>
        </p:nvSpPr>
        <p:spPr>
          <a:xfrm>
            <a:off x="1170145" y="931826"/>
            <a:ext cx="17007787" cy="731752"/>
          </a:xfrm>
          <a:prstGeom prst="rect">
            <a:avLst/>
          </a:prstGeom>
        </p:spPr>
        <p:txBody>
          <a:bodyPr lIns="0" tIns="0" rIns="0" bIns="0" rtlCol="0" anchor="t">
            <a:spAutoFit/>
          </a:bodyPr>
          <a:lstStyle/>
          <a:p>
            <a:pPr algn="ctr">
              <a:lnSpc>
                <a:spcPts val="5336"/>
              </a:lnSpc>
            </a:pPr>
            <a:r>
              <a:rPr lang="en-US" sz="4560" b="1">
                <a:solidFill>
                  <a:srgbClr val="FFFFFF"/>
                </a:solidFill>
                <a:latin typeface="Poppins Bold"/>
                <a:ea typeface="Poppins Bold"/>
                <a:cs typeface="Poppins Bold"/>
                <a:sym typeface="Poppins Bold"/>
              </a:rPr>
              <a:t>Objectives</a:t>
            </a:r>
          </a:p>
        </p:txBody>
      </p:sp>
      <p:sp>
        <p:nvSpPr>
          <p:cNvPr id="24" name="TextBox 24"/>
          <p:cNvSpPr txBox="1"/>
          <p:nvPr/>
        </p:nvSpPr>
        <p:spPr>
          <a:xfrm>
            <a:off x="947856" y="6442075"/>
            <a:ext cx="4554359" cy="1054100"/>
          </a:xfrm>
          <a:prstGeom prst="rect">
            <a:avLst/>
          </a:prstGeom>
        </p:spPr>
        <p:txBody>
          <a:bodyPr lIns="0" tIns="0" rIns="0" bIns="0" rtlCol="0" anchor="t">
            <a:spAutoFit/>
          </a:bodyPr>
          <a:lstStyle/>
          <a:p>
            <a:pPr algn="just">
              <a:lnSpc>
                <a:spcPts val="2800"/>
              </a:lnSpc>
              <a:spcBef>
                <a:spcPct val="0"/>
              </a:spcBef>
            </a:pPr>
            <a:r>
              <a:rPr lang="en-US" sz="2000">
                <a:solidFill>
                  <a:srgbClr val="FFFFFF"/>
                </a:solidFill>
                <a:latin typeface="Open Sans"/>
                <a:ea typeface="Open Sans"/>
                <a:cs typeface="Open Sans"/>
                <a:sym typeface="Open Sans"/>
              </a:rPr>
              <a:t>To analyze hospitalization trends in ICU and Med/Surg departments in San Francisco hospitals</a:t>
            </a:r>
          </a:p>
        </p:txBody>
      </p:sp>
      <p:sp>
        <p:nvSpPr>
          <p:cNvPr id="25" name="TextBox 25"/>
          <p:cNvSpPr txBox="1"/>
          <p:nvPr/>
        </p:nvSpPr>
        <p:spPr>
          <a:xfrm>
            <a:off x="7396859" y="6442075"/>
            <a:ext cx="4554359" cy="701675"/>
          </a:xfrm>
          <a:prstGeom prst="rect">
            <a:avLst/>
          </a:prstGeom>
        </p:spPr>
        <p:txBody>
          <a:bodyPr lIns="0" tIns="0" rIns="0" bIns="0" rtlCol="0" anchor="t">
            <a:spAutoFit/>
          </a:bodyPr>
          <a:lstStyle/>
          <a:p>
            <a:pPr algn="just">
              <a:lnSpc>
                <a:spcPts val="2800"/>
              </a:lnSpc>
              <a:spcBef>
                <a:spcPct val="0"/>
              </a:spcBef>
            </a:pPr>
            <a:r>
              <a:rPr lang="en-US" sz="2000">
                <a:solidFill>
                  <a:srgbClr val="FFFFFF"/>
                </a:solidFill>
                <a:latin typeface="Open Sans"/>
                <a:ea typeface="Open Sans"/>
                <a:cs typeface="Open Sans"/>
                <a:sym typeface="Open Sans"/>
              </a:rPr>
              <a:t>To explore mortality patterns across different age groups and years.</a:t>
            </a:r>
          </a:p>
        </p:txBody>
      </p:sp>
      <p:sp>
        <p:nvSpPr>
          <p:cNvPr id="26" name="TextBox 26"/>
          <p:cNvSpPr txBox="1"/>
          <p:nvPr/>
        </p:nvSpPr>
        <p:spPr>
          <a:xfrm>
            <a:off x="12974121" y="6454457"/>
            <a:ext cx="5203810" cy="1054100"/>
          </a:xfrm>
          <a:prstGeom prst="rect">
            <a:avLst/>
          </a:prstGeom>
        </p:spPr>
        <p:txBody>
          <a:bodyPr lIns="0" tIns="0" rIns="0" bIns="0" rtlCol="0" anchor="t">
            <a:spAutoFit/>
          </a:bodyPr>
          <a:lstStyle/>
          <a:p>
            <a:pPr algn="just">
              <a:lnSpc>
                <a:spcPts val="2800"/>
              </a:lnSpc>
              <a:spcBef>
                <a:spcPct val="0"/>
              </a:spcBef>
            </a:pPr>
            <a:r>
              <a:rPr lang="en-US" sz="2000">
                <a:solidFill>
                  <a:srgbClr val="FFFFFF"/>
                </a:solidFill>
                <a:latin typeface="Open Sans"/>
                <a:ea typeface="Open Sans"/>
                <a:cs typeface="Open Sans"/>
                <a:sym typeface="Open Sans"/>
              </a:rPr>
              <a:t>To correlate hospitalization rates, mortality trends, and test outcomes to inform healthcare strategies.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97847" y="3081131"/>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097847" y="4035587"/>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2097847" y="6508992"/>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7300"/>
            </a:solidFill>
          </p:spPr>
          <p:txBody>
            <a:bodyPr/>
            <a:lstStyle/>
            <a:p>
              <a:endParaRPr lang="en-CA"/>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9759396" y="1336719"/>
            <a:ext cx="7732403" cy="7732403"/>
          </a:xfrm>
          <a:custGeom>
            <a:avLst/>
            <a:gdLst/>
            <a:ahLst/>
            <a:cxnLst/>
            <a:rect l="l" t="t" r="r" b="b"/>
            <a:pathLst>
              <a:path w="7732403" h="7732403">
                <a:moveTo>
                  <a:pt x="0" y="0"/>
                </a:moveTo>
                <a:lnTo>
                  <a:pt x="7732403" y="0"/>
                </a:lnTo>
                <a:lnTo>
                  <a:pt x="7732403" y="7732403"/>
                </a:lnTo>
                <a:lnTo>
                  <a:pt x="0" y="7732403"/>
                </a:lnTo>
                <a:lnTo>
                  <a:pt x="0" y="0"/>
                </a:lnTo>
                <a:close/>
              </a:path>
            </a:pathLst>
          </a:custGeom>
          <a:blipFill>
            <a:blip r:embed="rId4"/>
            <a:stretch>
              <a:fillRect/>
            </a:stretch>
          </a:blipFill>
        </p:spPr>
        <p:txBody>
          <a:bodyPr/>
          <a:lstStyle/>
          <a:p>
            <a:endParaRPr lang="en-CA"/>
          </a:p>
        </p:txBody>
      </p:sp>
      <p:sp>
        <p:nvSpPr>
          <p:cNvPr id="22" name="TextBox 2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3" name="TextBox 23"/>
          <p:cNvSpPr txBox="1"/>
          <p:nvPr/>
        </p:nvSpPr>
        <p:spPr>
          <a:xfrm>
            <a:off x="1812986" y="1673104"/>
            <a:ext cx="4006279"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Overarching Questions </a:t>
            </a:r>
          </a:p>
        </p:txBody>
      </p:sp>
      <p:sp>
        <p:nvSpPr>
          <p:cNvPr id="24" name="TextBox 24"/>
          <p:cNvSpPr txBox="1"/>
          <p:nvPr/>
        </p:nvSpPr>
        <p:spPr>
          <a:xfrm>
            <a:off x="3140385" y="3997487"/>
            <a:ext cx="4036592" cy="1749425"/>
          </a:xfrm>
          <a:prstGeom prst="rect">
            <a:avLst/>
          </a:prstGeom>
        </p:spPr>
        <p:txBody>
          <a:bodyPr lIns="0" tIns="0" rIns="0" bIns="0" rtlCol="0" anchor="t">
            <a:spAutoFit/>
          </a:bodyPr>
          <a:lstStyle/>
          <a:p>
            <a:pPr algn="l">
              <a:lnSpc>
                <a:spcPts val="2799"/>
              </a:lnSpc>
              <a:spcBef>
                <a:spcPct val="0"/>
              </a:spcBef>
            </a:pPr>
            <a:r>
              <a:rPr lang="en-US" sz="1999">
                <a:solidFill>
                  <a:srgbClr val="1F2020"/>
                </a:solidFill>
                <a:latin typeface="Open Sans"/>
                <a:ea typeface="Open Sans"/>
                <a:cs typeface="Open Sans"/>
                <a:sym typeface="Open Sans"/>
              </a:rPr>
              <a:t>How did COVID-19 hospitalization trends evolve in San Francisco, and what factors influenced patient counts across ICU and Med/Surg departments?</a:t>
            </a:r>
          </a:p>
        </p:txBody>
      </p:sp>
      <p:sp>
        <p:nvSpPr>
          <p:cNvPr id="25" name="TextBox 25"/>
          <p:cNvSpPr txBox="1"/>
          <p:nvPr/>
        </p:nvSpPr>
        <p:spPr>
          <a:xfrm>
            <a:off x="2188667" y="42115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6" name="TextBox 26"/>
          <p:cNvSpPr txBox="1"/>
          <p:nvPr/>
        </p:nvSpPr>
        <p:spPr>
          <a:xfrm>
            <a:off x="3140385" y="6461367"/>
            <a:ext cx="4036592" cy="1758950"/>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What were the mortality patterns for COVID-19 patients in San Francisco hospitals, and how did these vary by demographic group over time?</a:t>
            </a:r>
          </a:p>
        </p:txBody>
      </p:sp>
      <p:sp>
        <p:nvSpPr>
          <p:cNvPr id="27" name="TextBox 27"/>
          <p:cNvSpPr txBox="1"/>
          <p:nvPr/>
        </p:nvSpPr>
        <p:spPr>
          <a:xfrm>
            <a:off x="2188667" y="66849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1717" y="543100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6541759" y="227286"/>
            <a:ext cx="10028862" cy="9832427"/>
          </a:xfrm>
          <a:custGeom>
            <a:avLst/>
            <a:gdLst/>
            <a:ahLst/>
            <a:cxnLst/>
            <a:rect l="l" t="t" r="r" b="b"/>
            <a:pathLst>
              <a:path w="10028862" h="9832427">
                <a:moveTo>
                  <a:pt x="0" y="0"/>
                </a:moveTo>
                <a:lnTo>
                  <a:pt x="10028862" y="0"/>
                </a:lnTo>
                <a:lnTo>
                  <a:pt x="10028862" y="9832428"/>
                </a:lnTo>
                <a:lnTo>
                  <a:pt x="0" y="9832428"/>
                </a:lnTo>
                <a:lnTo>
                  <a:pt x="0" y="0"/>
                </a:lnTo>
                <a:close/>
              </a:path>
            </a:pathLst>
          </a:custGeom>
          <a:blipFill>
            <a:blip r:embed="rId4"/>
            <a:stretch>
              <a:fillRect t="-468" b="-468"/>
            </a:stretch>
          </a:blipFill>
        </p:spPr>
        <p:txBody>
          <a:bodyPr/>
          <a:lstStyle/>
          <a:p>
            <a:endParaRPr lang="en-CA"/>
          </a:p>
        </p:txBody>
      </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17" name="TextBox 17"/>
          <p:cNvSpPr txBox="1"/>
          <p:nvPr/>
        </p:nvSpPr>
        <p:spPr>
          <a:xfrm>
            <a:off x="1202907" y="4022982"/>
            <a:ext cx="4006279"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Database Scheme</a:t>
            </a:r>
          </a:p>
        </p:txBody>
      </p:sp>
      <p:sp>
        <p:nvSpPr>
          <p:cNvPr id="18" name="TextBox 18"/>
          <p:cNvSpPr txBox="1"/>
          <p:nvPr/>
        </p:nvSpPr>
        <p:spPr>
          <a:xfrm>
            <a:off x="2188667" y="66849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92856" y="304743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77918" y="9316051"/>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6714283" y="1028700"/>
            <a:ext cx="8493957" cy="4292645"/>
          </a:xfrm>
          <a:custGeom>
            <a:avLst/>
            <a:gdLst/>
            <a:ahLst/>
            <a:cxnLst/>
            <a:rect l="l" t="t" r="r" b="b"/>
            <a:pathLst>
              <a:path w="8493957" h="4292645">
                <a:moveTo>
                  <a:pt x="0" y="0"/>
                </a:moveTo>
                <a:lnTo>
                  <a:pt x="8493956" y="0"/>
                </a:lnTo>
                <a:lnTo>
                  <a:pt x="8493956" y="4292645"/>
                </a:lnTo>
                <a:lnTo>
                  <a:pt x="0" y="4292645"/>
                </a:lnTo>
                <a:lnTo>
                  <a:pt x="0" y="0"/>
                </a:lnTo>
                <a:close/>
              </a:path>
            </a:pathLst>
          </a:custGeom>
          <a:blipFill>
            <a:blip r:embed="rId5"/>
            <a:stretch>
              <a:fillRect/>
            </a:stretch>
          </a:blipFill>
        </p:spPr>
        <p:txBody>
          <a:bodyPr/>
          <a:lstStyle/>
          <a:p>
            <a:endParaRPr lang="en-CA"/>
          </a:p>
        </p:txBody>
      </p:sp>
      <p:sp>
        <p:nvSpPr>
          <p:cNvPr id="19" name="Freeform 19"/>
          <p:cNvSpPr/>
          <p:nvPr/>
        </p:nvSpPr>
        <p:spPr>
          <a:xfrm>
            <a:off x="8532746" y="5638257"/>
            <a:ext cx="8493957" cy="3620043"/>
          </a:xfrm>
          <a:custGeom>
            <a:avLst/>
            <a:gdLst/>
            <a:ahLst/>
            <a:cxnLst/>
            <a:rect l="l" t="t" r="r" b="b"/>
            <a:pathLst>
              <a:path w="8493957" h="3620043">
                <a:moveTo>
                  <a:pt x="0" y="0"/>
                </a:moveTo>
                <a:lnTo>
                  <a:pt x="8493956" y="0"/>
                </a:lnTo>
                <a:lnTo>
                  <a:pt x="8493956" y="3620043"/>
                </a:lnTo>
                <a:lnTo>
                  <a:pt x="0" y="3620043"/>
                </a:lnTo>
                <a:lnTo>
                  <a:pt x="0" y="0"/>
                </a:lnTo>
                <a:close/>
              </a:path>
            </a:pathLst>
          </a:custGeom>
          <a:blipFill>
            <a:blip r:embed="rId6"/>
            <a:stretch>
              <a:fillRect/>
            </a:stretch>
          </a:blipFill>
        </p:spPr>
        <p:txBody>
          <a:bodyPr/>
          <a:lstStyle/>
          <a:p>
            <a:endParaRPr lang="en-CA"/>
          </a:p>
        </p:txBody>
      </p:sp>
      <p:sp>
        <p:nvSpPr>
          <p:cNvPr id="20" name="TextBox 20"/>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1" name="TextBox 21"/>
          <p:cNvSpPr txBox="1"/>
          <p:nvPr/>
        </p:nvSpPr>
        <p:spPr>
          <a:xfrm>
            <a:off x="579248" y="1588988"/>
            <a:ext cx="4830827"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Hospitalization Data Analysis </a:t>
            </a:r>
          </a:p>
        </p:txBody>
      </p:sp>
      <p:sp>
        <p:nvSpPr>
          <p:cNvPr id="22" name="TextBox 22"/>
          <p:cNvSpPr txBox="1"/>
          <p:nvPr/>
        </p:nvSpPr>
        <p:spPr>
          <a:xfrm>
            <a:off x="673429" y="3787235"/>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What trends emerged in COVID-19 patient counts within ICU and Med/Surg departments at San Francisco hospitals?</a:t>
            </a:r>
          </a:p>
        </p:txBody>
      </p:sp>
      <p:sp>
        <p:nvSpPr>
          <p:cNvPr id="23" name="TextBox 23"/>
          <p:cNvSpPr txBox="1"/>
          <p:nvPr/>
        </p:nvSpPr>
        <p:spPr>
          <a:xfrm>
            <a:off x="673429" y="6232211"/>
            <a:ext cx="4126663" cy="211137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We want to compare the trends of the patient count across the years for patients that were in intensive care (ICU) and acute care (Med/Surg), for COVID-positive patients</a:t>
            </a:r>
          </a:p>
        </p:txBody>
      </p:sp>
      <p:sp>
        <p:nvSpPr>
          <p:cNvPr id="24" name="TextBox 24"/>
          <p:cNvSpPr txBox="1"/>
          <p:nvPr/>
        </p:nvSpPr>
        <p:spPr>
          <a:xfrm>
            <a:off x="11777918" y="9565748"/>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txBody>
            <a:bodyPr/>
            <a:lstStyle/>
            <a:p>
              <a:endParaRPr lang="en-CA"/>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CA"/>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92856" y="304743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CA"/>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893282" y="8152157"/>
            <a:ext cx="2003612" cy="775869"/>
            <a:chOff x="0" y="0"/>
            <a:chExt cx="2098984" cy="812800"/>
          </a:xfrm>
        </p:grpSpPr>
        <p:sp>
          <p:nvSpPr>
            <p:cNvPr id="16" name="Freeform 16"/>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txBody>
            <a:bodyPr/>
            <a:lstStyle/>
            <a:p>
              <a:endParaRPr lang="en-CA"/>
            </a:p>
          </p:txBody>
        </p:sp>
        <p:sp>
          <p:nvSpPr>
            <p:cNvPr id="17" name="TextBox 17"/>
            <p:cNvSpPr txBox="1"/>
            <p:nvPr/>
          </p:nvSpPr>
          <p:spPr>
            <a:xfrm>
              <a:off x="0" y="-38100"/>
              <a:ext cx="2098984"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6394718" y="1270763"/>
            <a:ext cx="5498564" cy="5512310"/>
          </a:xfrm>
          <a:custGeom>
            <a:avLst/>
            <a:gdLst/>
            <a:ahLst/>
            <a:cxnLst/>
            <a:rect l="l" t="t" r="r" b="b"/>
            <a:pathLst>
              <a:path w="5498564" h="5512310">
                <a:moveTo>
                  <a:pt x="0" y="0"/>
                </a:moveTo>
                <a:lnTo>
                  <a:pt x="5498564" y="0"/>
                </a:lnTo>
                <a:lnTo>
                  <a:pt x="5498564" y="5512310"/>
                </a:lnTo>
                <a:lnTo>
                  <a:pt x="0" y="5512310"/>
                </a:lnTo>
                <a:lnTo>
                  <a:pt x="0" y="0"/>
                </a:lnTo>
                <a:close/>
              </a:path>
            </a:pathLst>
          </a:custGeom>
          <a:blipFill>
            <a:blip r:embed="rId5"/>
            <a:stretch>
              <a:fillRect/>
            </a:stretch>
          </a:blipFill>
        </p:spPr>
        <p:txBody>
          <a:bodyPr/>
          <a:lstStyle/>
          <a:p>
            <a:endParaRPr lang="en-CA"/>
          </a:p>
        </p:txBody>
      </p:sp>
      <p:sp>
        <p:nvSpPr>
          <p:cNvPr id="19" name="Freeform 19"/>
          <p:cNvSpPr/>
          <p:nvPr/>
        </p:nvSpPr>
        <p:spPr>
          <a:xfrm>
            <a:off x="12401578" y="1270763"/>
            <a:ext cx="5288904" cy="5532383"/>
          </a:xfrm>
          <a:custGeom>
            <a:avLst/>
            <a:gdLst/>
            <a:ahLst/>
            <a:cxnLst/>
            <a:rect l="l" t="t" r="r" b="b"/>
            <a:pathLst>
              <a:path w="5288904" h="5532383">
                <a:moveTo>
                  <a:pt x="0" y="0"/>
                </a:moveTo>
                <a:lnTo>
                  <a:pt x="5288904" y="0"/>
                </a:lnTo>
                <a:lnTo>
                  <a:pt x="5288904" y="5532383"/>
                </a:lnTo>
                <a:lnTo>
                  <a:pt x="0" y="5532383"/>
                </a:lnTo>
                <a:lnTo>
                  <a:pt x="0" y="0"/>
                </a:lnTo>
                <a:close/>
              </a:path>
            </a:pathLst>
          </a:custGeom>
          <a:blipFill>
            <a:blip r:embed="rId6"/>
            <a:stretch>
              <a:fillRect/>
            </a:stretch>
          </a:blipFill>
        </p:spPr>
        <p:txBody>
          <a:bodyPr/>
          <a:lstStyle/>
          <a:p>
            <a:endParaRPr lang="en-CA"/>
          </a:p>
        </p:txBody>
      </p:sp>
      <p:sp>
        <p:nvSpPr>
          <p:cNvPr id="20" name="Freeform 20"/>
          <p:cNvSpPr/>
          <p:nvPr/>
        </p:nvSpPr>
        <p:spPr>
          <a:xfrm>
            <a:off x="7182343" y="7133420"/>
            <a:ext cx="3525119" cy="1794606"/>
          </a:xfrm>
          <a:custGeom>
            <a:avLst/>
            <a:gdLst/>
            <a:ahLst/>
            <a:cxnLst/>
            <a:rect l="l" t="t" r="r" b="b"/>
            <a:pathLst>
              <a:path w="3525119" h="1794606">
                <a:moveTo>
                  <a:pt x="0" y="0"/>
                </a:moveTo>
                <a:lnTo>
                  <a:pt x="3525119" y="0"/>
                </a:lnTo>
                <a:lnTo>
                  <a:pt x="3525119" y="1794606"/>
                </a:lnTo>
                <a:lnTo>
                  <a:pt x="0" y="1794606"/>
                </a:lnTo>
                <a:lnTo>
                  <a:pt x="0" y="0"/>
                </a:lnTo>
                <a:close/>
              </a:path>
            </a:pathLst>
          </a:custGeom>
          <a:blipFill>
            <a:blip r:embed="rId7"/>
            <a:stretch>
              <a:fillRect/>
            </a:stretch>
          </a:blipFill>
        </p:spPr>
        <p:txBody>
          <a:bodyPr/>
          <a:lstStyle/>
          <a:p>
            <a:endParaRPr lang="en-CA"/>
          </a:p>
        </p:txBody>
      </p:sp>
      <p:sp>
        <p:nvSpPr>
          <p:cNvPr id="21" name="TextBox 21"/>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DSOB3512</a:t>
            </a:r>
          </a:p>
        </p:txBody>
      </p:sp>
      <p:sp>
        <p:nvSpPr>
          <p:cNvPr id="22" name="TextBox 22"/>
          <p:cNvSpPr txBox="1"/>
          <p:nvPr/>
        </p:nvSpPr>
        <p:spPr>
          <a:xfrm>
            <a:off x="579248" y="1588988"/>
            <a:ext cx="4830827"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Hospitalization Data Analysis </a:t>
            </a:r>
          </a:p>
        </p:txBody>
      </p:sp>
      <p:sp>
        <p:nvSpPr>
          <p:cNvPr id="23" name="TextBox 23"/>
          <p:cNvSpPr txBox="1"/>
          <p:nvPr/>
        </p:nvSpPr>
        <p:spPr>
          <a:xfrm>
            <a:off x="673429" y="3787235"/>
            <a:ext cx="4126663" cy="1406525"/>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Are there identifiable periods with significant changes in hospitalizations for patients in intensive care (ICU)? </a:t>
            </a:r>
          </a:p>
        </p:txBody>
      </p:sp>
      <p:sp>
        <p:nvSpPr>
          <p:cNvPr id="24" name="TextBox 24"/>
          <p:cNvSpPr txBox="1"/>
          <p:nvPr/>
        </p:nvSpPr>
        <p:spPr>
          <a:xfrm>
            <a:off x="673429" y="6232211"/>
            <a:ext cx="4126663" cy="1054100"/>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Open Sans"/>
                <a:ea typeface="Open Sans"/>
                <a:cs typeface="Open Sans"/>
                <a:sym typeface="Open Sans"/>
              </a:rPr>
              <a:t>We will focus on year 2021 since that was the year with the greatest number of patients hospitalized.</a:t>
            </a:r>
          </a:p>
        </p:txBody>
      </p:sp>
      <p:sp>
        <p:nvSpPr>
          <p:cNvPr id="25" name="TextBox 25"/>
          <p:cNvSpPr txBox="1"/>
          <p:nvPr/>
        </p:nvSpPr>
        <p:spPr>
          <a:xfrm>
            <a:off x="11893282" y="8459514"/>
            <a:ext cx="2003612" cy="247900"/>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4198</Words>
  <Application>Microsoft Office PowerPoint</Application>
  <PresentationFormat>Custom</PresentationFormat>
  <Paragraphs>448</Paragraphs>
  <Slides>24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Open Sans</vt:lpstr>
      <vt:lpstr>Open Sans Bold</vt:lpstr>
      <vt:lpstr>Montserrat Bold</vt:lpstr>
      <vt:lpstr>Poppins Bold</vt:lpstr>
      <vt:lpstr>Calibri</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Business Presentation</dc:title>
  <cp:lastModifiedBy>Adeboyejo Ayomide Abel</cp:lastModifiedBy>
  <cp:revision>3</cp:revision>
  <dcterms:created xsi:type="dcterms:W3CDTF">2006-08-16T00:00:00Z</dcterms:created>
  <dcterms:modified xsi:type="dcterms:W3CDTF">2024-11-27T23:35:23Z</dcterms:modified>
  <dc:identifier>DAGXtU8-tUk</dc:identifier>
</cp:coreProperties>
</file>